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276" r:id="rId3"/>
    <p:sldId id="283" r:id="rId4"/>
    <p:sldId id="288" r:id="rId5"/>
    <p:sldId id="287" r:id="rId6"/>
    <p:sldId id="286" r:id="rId7"/>
    <p:sldId id="285" r:id="rId8"/>
    <p:sldId id="284" r:id="rId9"/>
    <p:sldId id="290" r:id="rId10"/>
    <p:sldId id="295" r:id="rId11"/>
    <p:sldId id="294" r:id="rId12"/>
    <p:sldId id="293" r:id="rId13"/>
    <p:sldId id="292" r:id="rId14"/>
    <p:sldId id="291" r:id="rId15"/>
    <p:sldId id="296" r:id="rId16"/>
    <p:sldId id="297" r:id="rId17"/>
    <p:sldId id="282" r:id="rId18"/>
    <p:sldId id="277" r:id="rId19"/>
    <p:sldId id="280" r:id="rId20"/>
    <p:sldId id="279" r:id="rId21"/>
    <p:sldId id="278" r:id="rId22"/>
    <p:sldId id="281" r:id="rId23"/>
    <p:sldId id="298" r:id="rId24"/>
    <p:sldId id="299" r:id="rId25"/>
    <p:sldId id="300" r:id="rId26"/>
    <p:sldId id="304" r:id="rId27"/>
    <p:sldId id="303" r:id="rId28"/>
    <p:sldId id="302" r:id="rId29"/>
    <p:sldId id="301" r:id="rId30"/>
    <p:sldId id="305" r:id="rId31"/>
    <p:sldId id="306" r:id="rId32"/>
    <p:sldId id="267" r:id="rId33"/>
    <p:sldId id="275" r:id="rId34"/>
    <p:sldId id="311" r:id="rId35"/>
    <p:sldId id="308" r:id="rId36"/>
    <p:sldId id="309" r:id="rId37"/>
    <p:sldId id="310" r:id="rId38"/>
    <p:sldId id="333" r:id="rId39"/>
    <p:sldId id="312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20" r:id="rId58"/>
    <p:sldId id="318" r:id="rId59"/>
    <p:sldId id="352" r:id="rId60"/>
    <p:sldId id="323" r:id="rId61"/>
    <p:sldId id="314" r:id="rId62"/>
    <p:sldId id="313" r:id="rId63"/>
    <p:sldId id="315" r:id="rId64"/>
    <p:sldId id="316" r:id="rId65"/>
    <p:sldId id="317" r:id="rId66"/>
    <p:sldId id="321" r:id="rId67"/>
    <p:sldId id="354" r:id="rId68"/>
    <p:sldId id="327" r:id="rId69"/>
    <p:sldId id="326" r:id="rId70"/>
    <p:sldId id="325" r:id="rId71"/>
    <p:sldId id="353" r:id="rId72"/>
    <p:sldId id="329" r:id="rId73"/>
    <p:sldId id="359" r:id="rId74"/>
    <p:sldId id="358" r:id="rId75"/>
    <p:sldId id="357" r:id="rId76"/>
    <p:sldId id="328" r:id="rId77"/>
    <p:sldId id="332" r:id="rId78"/>
    <p:sldId id="322" r:id="rId79"/>
    <p:sldId id="360" r:id="rId80"/>
    <p:sldId id="361" r:id="rId81"/>
    <p:sldId id="270" r:id="rId8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00"/>
    <a:srgbClr val="F4702F"/>
    <a:srgbClr val="522D8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90269" autoAdjust="0"/>
  </p:normalViewPr>
  <p:slideViewPr>
    <p:cSldViewPr>
      <p:cViewPr varScale="1">
        <p:scale>
          <a:sx n="98" d="100"/>
          <a:sy n="98" d="100"/>
        </p:scale>
        <p:origin x="2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08"/>
    </p:cViewPr>
  </p:sorterViewPr>
  <p:notesViewPr>
    <p:cSldViewPr>
      <p:cViewPr varScale="1">
        <p:scale>
          <a:sx n="165" d="100"/>
          <a:sy n="165" d="100"/>
        </p:scale>
        <p:origin x="4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3B01F-E8E2-3F4F-B057-BAC35DD1C077}" type="datetimeFigureOut">
              <a:rPr lang="en-US" smtClean="0"/>
              <a:t>6/30/20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E72BA-6CA4-CA4E-9543-BACD855E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79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863B7EB-2BD9-48E9-940D-EFDE81AB9CDA}" type="datetimeFigureOut">
              <a:rPr lang="en-US"/>
              <a:pPr>
                <a:defRPr/>
              </a:pPr>
              <a:t>6/30/20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F24B53-728C-4A1E-9167-E705E1984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682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45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1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53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7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Solidity</a:t>
            </a:r>
            <a:r>
              <a:rPr lang="en-US" dirty="0"/>
              <a:t> is an object-oriented programming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4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99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03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54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59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7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Ethereum platform can be thought of as a combination of a token system and a reputation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9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65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21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40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05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76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language a cross between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Bitcoin 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traditional assembly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and 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Lisp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(the Lisp part being due to the recursive message-sending functionality).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256 opcodes.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39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57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92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6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33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09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0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40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055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71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64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Miners who can afford to include transactions at close to no cost to charge a fee commensurate with the cost of the transaction to the entire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93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4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7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2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505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78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85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72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584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45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77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42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242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0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14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2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13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State root, Transaction Root, Receipt Root and the </a:t>
            </a:r>
            <a:r>
              <a:rPr lang="en-US" b="1" u="sng" dirty="0" err="1"/>
              <a:t>Strorage</a:t>
            </a:r>
            <a:r>
              <a:rPr lang="en-US" b="1" u="sng" dirty="0"/>
              <a:t> Root </a:t>
            </a:r>
            <a:r>
              <a:rPr lang="en-US" b="0" u="none" dirty="0"/>
              <a:t>are roots of a data structure called </a:t>
            </a:r>
            <a:r>
              <a:rPr lang="en-US" b="1" u="sng" dirty="0"/>
              <a:t>Modified Merkle Patricia Tree</a:t>
            </a:r>
            <a:r>
              <a:rPr lang="en-US" b="0" u="none" dirty="0"/>
              <a:t>, aka </a:t>
            </a:r>
            <a:r>
              <a:rPr lang="en-US" b="0" u="none" dirty="0" err="1"/>
              <a:t>Trie</a:t>
            </a:r>
            <a:r>
              <a:rPr lang="en-US" b="0" u="non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Light clients</a:t>
            </a:r>
            <a:r>
              <a:rPr lang="en-US" dirty="0"/>
              <a:t> only store the block headers of the Ethereum blockchain.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/>
              <a:t>A light client can verify the inclusion of a transaction; and 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/>
              <a:t>simply verify a payment.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3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 core data structure of Ethereum is an optimized implementation of </a:t>
            </a:r>
            <a:r>
              <a:rPr lang="en-US" sz="1200" b="1" u="sng" dirty="0">
                <a:solidFill>
                  <a:srgbClr val="00B050"/>
                </a:solidFill>
              </a:rPr>
              <a:t>Merkle Patricia Tree</a:t>
            </a:r>
            <a:r>
              <a:rPr lang="en-US" sz="1200" dirty="0"/>
              <a:t> (aka </a:t>
            </a:r>
            <a:r>
              <a:rPr lang="en-US" sz="1200" b="1" dirty="0" err="1">
                <a:solidFill>
                  <a:srgbClr val="00B050"/>
                </a:solidFill>
              </a:rPr>
              <a:t>Trie</a:t>
            </a:r>
            <a:r>
              <a:rPr lang="en-US" sz="120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832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 err="1"/>
              <a:t>Trie</a:t>
            </a:r>
            <a:r>
              <a:rPr lang="en-US" dirty="0"/>
              <a:t> comes from retrieve.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186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Radix tree is a tree-like database, where each branch is associated with a symbol.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88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40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u="sng" dirty="0"/>
              <a:t>leaf node</a:t>
            </a:r>
            <a:r>
              <a:rPr lang="en-US" dirty="0"/>
              <a:t> of a Merkle tree is the hash of a data block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u="sng" dirty="0"/>
              <a:t>non-leaf node</a:t>
            </a:r>
            <a:r>
              <a:rPr lang="en-US" dirty="0"/>
              <a:t> is the cryptographic hash of the </a:t>
            </a:r>
            <a:r>
              <a:rPr lang="en-US" b="1" u="sng" dirty="0"/>
              <a:t>concatenation</a:t>
            </a:r>
            <a:r>
              <a:rPr lang="en-US" dirty="0"/>
              <a:t> all its children.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the slightest change to any of the data block will result in change to the root of the Merkle tree. This allows us to use the root as a means to prove the </a:t>
            </a:r>
            <a:r>
              <a:rPr lang="en-US" b="1" u="sng" dirty="0"/>
              <a:t>integrity</a:t>
            </a:r>
            <a:r>
              <a:rPr lang="en-US" dirty="0"/>
              <a:t> and </a:t>
            </a:r>
            <a:r>
              <a:rPr lang="en-US" b="1" u="sng" dirty="0">
                <a:solidFill>
                  <a:srgbClr val="00B050"/>
                </a:solidFill>
              </a:rPr>
              <a:t>validity </a:t>
            </a:r>
            <a:r>
              <a:rPr lang="en-US" dirty="0"/>
              <a:t>of the data blocks.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Merkle trees are </a:t>
            </a:r>
            <a:r>
              <a:rPr lang="en-US" b="1" u="sng" dirty="0"/>
              <a:t>computationally easy</a:t>
            </a:r>
            <a:r>
              <a:rPr lang="en-US" dirty="0"/>
              <a:t> and fast.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Minimal </a:t>
            </a:r>
            <a:r>
              <a:rPr lang="en-US" b="1" u="sng" dirty="0">
                <a:solidFill>
                  <a:srgbClr val="00B050"/>
                </a:solidFill>
              </a:rPr>
              <a:t>storage and bandwidth overhead</a:t>
            </a:r>
            <a:r>
              <a:rPr lang="en-US" dirty="0"/>
              <a:t>. Root instead of all the data blocks.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Merkle tree, we can have </a:t>
            </a:r>
            <a:r>
              <a:rPr lang="en-US" b="1" u="sng" dirty="0"/>
              <a:t>light client</a:t>
            </a:r>
            <a:r>
              <a:rPr lang="en-US" dirty="0"/>
              <a:t>, who only keeps the block headers of the Ethereum blockchain.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461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681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206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231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179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63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81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320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4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019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co-founder of Ethereum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Vitalik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Buterin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recently said on Twitter he has many regrets with Ethereum 1.0, one of which is RLP.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081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799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6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</a:t>
            </a:r>
            <a:r>
              <a:rPr lang="en-US" b="1" i="1" u="sng" dirty="0"/>
              <a:t>next node</a:t>
            </a:r>
            <a:r>
              <a:rPr lang="en-US" dirty="0"/>
              <a:t>” bucket in the “</a:t>
            </a:r>
            <a:r>
              <a:rPr lang="en-US" b="1" i="1" u="sng" dirty="0"/>
              <a:t>Extension Node</a:t>
            </a:r>
            <a:r>
              <a:rPr lang="en-US" dirty="0"/>
              <a:t>” is a hash pointing to the next node.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62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04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093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Storage Tree</a:t>
            </a:r>
            <a:r>
              <a:rPr lang="en-US" dirty="0"/>
              <a:t>’s root lives within the RLP encoded data value within the </a:t>
            </a:r>
            <a:r>
              <a:rPr lang="en-US" b="1" u="sng" dirty="0"/>
              <a:t>State </a:t>
            </a:r>
            <a:r>
              <a:rPr lang="en-US" b="1" u="sng" dirty="0" err="1"/>
              <a:t>Trie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5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8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F24B53-728C-4A1E-9167-E705E19846A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47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45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91000"/>
            <a:ext cx="6400800" cy="1066800"/>
          </a:xfr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subtitle or presenter details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>
            <a:lvl1pPr>
              <a:defRPr sz="3200" b="0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94097"/>
            <a:ext cx="8534400" cy="578103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447800"/>
            <a:ext cx="8534400" cy="4038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6172200"/>
            <a:ext cx="8534400" cy="457200"/>
          </a:xfrm>
        </p:spPr>
        <p:txBody>
          <a:bodyPr/>
          <a:lstStyle>
            <a:lvl1pPr marL="0" indent="0">
              <a:buNone/>
              <a:defRPr sz="11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Photo credit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447800"/>
            <a:ext cx="4191000" cy="4038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4648200" y="1447800"/>
            <a:ext cx="4191000" cy="4038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5594097"/>
            <a:ext cx="4191000" cy="685848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6279898"/>
            <a:ext cx="4191000" cy="349502"/>
          </a:xfrm>
        </p:spPr>
        <p:txBody>
          <a:bodyPr/>
          <a:lstStyle>
            <a:lvl1pPr marL="0" indent="0">
              <a:buNone/>
              <a:defRPr sz="11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Photo credit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48200" y="6280150"/>
            <a:ext cx="4191000" cy="349250"/>
          </a:xfrm>
        </p:spPr>
        <p:txBody>
          <a:bodyPr/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Photo Credit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48200" y="5594350"/>
            <a:ext cx="4191000" cy="685800"/>
          </a:xfrm>
        </p:spPr>
        <p:txBody>
          <a:bodyPr anchor="b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5411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0"/>
            <a:ext cx="8681720" cy="762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" y="2438400"/>
            <a:ext cx="868172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680" y="1447800"/>
            <a:ext cx="8681720" cy="51054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06900"/>
            <a:ext cx="8305799" cy="1373606"/>
          </a:xfrm>
        </p:spPr>
        <p:txBody>
          <a:bodyPr anchor="t"/>
          <a:lstStyle>
            <a:lvl1pPr algn="l">
              <a:defRPr sz="3200" b="1" cap="all">
                <a:solidFill>
                  <a:srgbClr val="F4702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906713"/>
            <a:ext cx="8305799" cy="15128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22D8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 flipV="1">
            <a:off x="649287" y="4419600"/>
            <a:ext cx="8189912" cy="12700"/>
          </a:xfrm>
          <a:prstGeom prst="line">
            <a:avLst/>
          </a:prstGeom>
          <a:ln w="12700">
            <a:solidFill>
              <a:srgbClr val="522D8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95400"/>
            <a:ext cx="86868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2057400"/>
            <a:ext cx="4267200" cy="46482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4267200" cy="46482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95400"/>
            <a:ext cx="8686800" cy="685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680" y="2209800"/>
            <a:ext cx="426370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849562"/>
            <a:ext cx="4268788" cy="385603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209800"/>
            <a:ext cx="426021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49562"/>
            <a:ext cx="4270375" cy="3851005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971800"/>
            <a:ext cx="8686800" cy="685800"/>
          </a:xfrm>
        </p:spPr>
        <p:txBody>
          <a:bodyPr/>
          <a:lstStyle>
            <a:lvl1pPr>
              <a:defRPr sz="4400" b="1" cap="all" baseline="0">
                <a:solidFill>
                  <a:srgbClr val="F4702F"/>
                </a:solidFill>
              </a:defRPr>
            </a:lvl1pPr>
          </a:lstStyle>
          <a:p>
            <a:r>
              <a:rPr lang="en-US" dirty="0"/>
              <a:t>Title slide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6117" y="1439422"/>
            <a:ext cx="3150553" cy="806119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Image/Graphic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39422"/>
            <a:ext cx="5340350" cy="52763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55957" y="2353821"/>
            <a:ext cx="3160713" cy="4351779"/>
          </a:xfrm>
        </p:spPr>
        <p:txBody>
          <a:bodyPr/>
          <a:lstStyle>
            <a:lvl1pPr marL="0" indent="0">
              <a:buNone/>
              <a:defRPr sz="11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Image/Graphic Caption/Description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214880" cy="5559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8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295400"/>
            <a:ext cx="8686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2209801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1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6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  <a:ea typeface="Verdana" charset="0"/>
          <a:cs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Verdana" charset="0"/>
          <a:ea typeface="Verdana" charset="0"/>
          <a:cs typeface="Verdan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Verdana" charset="0"/>
          <a:ea typeface="Verdana" charset="0"/>
          <a:cs typeface="Verdan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Verdana" charset="0"/>
          <a:ea typeface="Verdana" charset="0"/>
          <a:cs typeface="Verdan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Verdana" charset="0"/>
          <a:ea typeface="Verdana" charset="0"/>
          <a:cs typeface="Verdan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i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i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hash_tree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wiki/wiki/Ethereum-Development-Tutorial" TargetMode="External"/><Relationship Id="rId2" Type="http://schemas.openxmlformats.org/officeDocument/2006/relationships/hyperlink" Target="https://www.anf.es/pdf/Haber_Stornett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shyft-network-media/understanding-trie-databases-in-ethereum-9f03d2c3325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 Yu</a:t>
            </a:r>
          </a:p>
          <a:p>
            <a:r>
              <a:rPr lang="en-US" dirty="0"/>
              <a:t>The Holcombe Department of Electrical &amp; Computer Engineering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225D3-B223-1B42-B9AE-CD602604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ethereum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6970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Ethereum Virtual Machine</a:t>
            </a:r>
            <a:r>
              <a:rPr lang="en-US" altLang="zh-CN" sz="2000" dirty="0"/>
              <a:t> (EVM)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Handles internal state and computation.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abstraction between the hosts and implementations.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Improves the portability of the 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Ethereum Virtual Machine</a:t>
            </a:r>
            <a:r>
              <a:rPr lang="en-US" altLang="zh-CN" sz="2000" dirty="0"/>
              <a:t> (EVM)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Handles internal state and computation.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abstraction between the hosts and implementations.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Improves the portability of the 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Externally Owned Account</a:t>
            </a:r>
            <a:r>
              <a:rPr lang="en-US" altLang="zh-CN" sz="2000" dirty="0"/>
              <a:t> (EOA)</a:t>
            </a:r>
          </a:p>
        </p:txBody>
      </p:sp>
    </p:spTree>
    <p:extLst>
      <p:ext uri="{BB962C8B-B14F-4D97-AF65-F5344CB8AC3E}">
        <p14:creationId xmlns:p14="http://schemas.microsoft.com/office/powerpoint/2010/main" val="165780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Ethereum Virtual Machine</a:t>
            </a:r>
            <a:r>
              <a:rPr lang="en-US" altLang="zh-CN" sz="2000" dirty="0"/>
              <a:t> (EVM)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Handles internal state and computation.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abstraction between the hosts and implementations.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Improves the portability of the 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Externally Owned Account</a:t>
            </a:r>
            <a:r>
              <a:rPr lang="en-US" altLang="zh-CN" sz="2000" dirty="0"/>
              <a:t> (EOA)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Controlled by a private key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Can send </a:t>
            </a:r>
            <a:r>
              <a:rPr lang="en-US" altLang="zh-CN" sz="2000" b="1" dirty="0">
                <a:solidFill>
                  <a:srgbClr val="00B050"/>
                </a:solidFill>
              </a:rPr>
              <a:t>ether</a:t>
            </a:r>
            <a:r>
              <a:rPr lang="en-US" altLang="zh-CN" sz="2000" dirty="0"/>
              <a:t> and </a:t>
            </a:r>
            <a:r>
              <a:rPr lang="en-US" altLang="zh-CN" sz="2000" b="1" dirty="0">
                <a:solidFill>
                  <a:srgbClr val="00B050"/>
                </a:solidFill>
              </a:rPr>
              <a:t>messages</a:t>
            </a:r>
            <a:r>
              <a:rPr lang="en-US" altLang="zh-CN" sz="2000" dirty="0"/>
              <a:t> from it.</a:t>
            </a:r>
          </a:p>
        </p:txBody>
      </p:sp>
    </p:spTree>
    <p:extLst>
      <p:ext uri="{BB962C8B-B14F-4D97-AF65-F5344CB8AC3E}">
        <p14:creationId xmlns:p14="http://schemas.microsoft.com/office/powerpoint/2010/main" val="320381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Ethereum Virtual Machine</a:t>
            </a:r>
            <a:r>
              <a:rPr lang="en-US" altLang="zh-CN" sz="2000" dirty="0"/>
              <a:t> (EVM)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Handles internal state and computation.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abstraction between the hosts and implementations.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Improves the portability of the 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Externally Owned Account</a:t>
            </a:r>
            <a:r>
              <a:rPr lang="en-US" altLang="zh-CN" sz="2000" dirty="0"/>
              <a:t> (EOA)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Controlled by a private key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Can send </a:t>
            </a:r>
            <a:r>
              <a:rPr lang="en-US" altLang="zh-CN" sz="2000" b="1" dirty="0">
                <a:solidFill>
                  <a:srgbClr val="00B050"/>
                </a:solidFill>
              </a:rPr>
              <a:t>ether</a:t>
            </a:r>
            <a:r>
              <a:rPr lang="en-US" altLang="zh-CN" sz="2000" dirty="0"/>
              <a:t> and </a:t>
            </a:r>
            <a:r>
              <a:rPr lang="en-US" altLang="zh-CN" sz="2000" b="1" dirty="0">
                <a:solidFill>
                  <a:srgbClr val="00B050"/>
                </a:solidFill>
              </a:rPr>
              <a:t>messages</a:t>
            </a:r>
            <a:r>
              <a:rPr lang="en-US" altLang="zh-CN" sz="2000" dirty="0"/>
              <a:t> from it.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A </a:t>
            </a:r>
            <a:r>
              <a:rPr lang="en-US" altLang="zh-CN" sz="2000" b="1" dirty="0">
                <a:solidFill>
                  <a:srgbClr val="00B050"/>
                </a:solidFill>
              </a:rPr>
              <a:t>Smart Contract</a:t>
            </a:r>
            <a:r>
              <a:rPr lang="en-US" altLang="zh-CN" sz="2000" dirty="0"/>
              <a:t> is a special account.</a:t>
            </a:r>
          </a:p>
        </p:txBody>
      </p:sp>
    </p:spTree>
    <p:extLst>
      <p:ext uri="{BB962C8B-B14F-4D97-AF65-F5344CB8AC3E}">
        <p14:creationId xmlns:p14="http://schemas.microsoft.com/office/powerpoint/2010/main" val="424340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Ethereum Virtual Machine</a:t>
            </a:r>
            <a:r>
              <a:rPr lang="en-US" altLang="zh-CN" sz="2000" dirty="0"/>
              <a:t> (EVM)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Handles internal state and computation.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abstraction between the hosts and implementations.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Improves the portability of the 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Externally Owned Account</a:t>
            </a:r>
            <a:r>
              <a:rPr lang="en-US" altLang="zh-CN" sz="2000" dirty="0"/>
              <a:t> (EOA)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Controlled by a private key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Can send </a:t>
            </a:r>
            <a:r>
              <a:rPr lang="en-US" altLang="zh-CN" sz="2000" b="1" dirty="0">
                <a:solidFill>
                  <a:srgbClr val="00B050"/>
                </a:solidFill>
              </a:rPr>
              <a:t>ether</a:t>
            </a:r>
            <a:r>
              <a:rPr lang="en-US" altLang="zh-CN" sz="2000" dirty="0"/>
              <a:t> and </a:t>
            </a:r>
            <a:r>
              <a:rPr lang="en-US" altLang="zh-CN" sz="2000" b="1" dirty="0">
                <a:solidFill>
                  <a:srgbClr val="00B050"/>
                </a:solidFill>
              </a:rPr>
              <a:t>messages</a:t>
            </a:r>
            <a:r>
              <a:rPr lang="en-US" altLang="zh-CN" sz="2000" dirty="0"/>
              <a:t> from it.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A </a:t>
            </a:r>
            <a:r>
              <a:rPr lang="en-US" altLang="zh-CN" sz="2000" b="1" dirty="0">
                <a:solidFill>
                  <a:srgbClr val="00B050"/>
                </a:solidFill>
              </a:rPr>
              <a:t>Smart Contract</a:t>
            </a:r>
            <a:r>
              <a:rPr lang="en-US" altLang="zh-CN" sz="2000" dirty="0"/>
              <a:t> is a special account.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Controlled by code.</a:t>
            </a:r>
          </a:p>
        </p:txBody>
      </p:sp>
    </p:spTree>
    <p:extLst>
      <p:ext uri="{BB962C8B-B14F-4D97-AF65-F5344CB8AC3E}">
        <p14:creationId xmlns:p14="http://schemas.microsoft.com/office/powerpoint/2010/main" val="22423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Ethereum Virtual Machine</a:t>
            </a:r>
            <a:r>
              <a:rPr lang="en-US" altLang="zh-CN" sz="2000" dirty="0"/>
              <a:t> (EVM)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Handles internal state and computation.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abstraction between the hosts and implementations.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Improves the portability of the 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Externally Owned Account</a:t>
            </a:r>
            <a:r>
              <a:rPr lang="en-US" altLang="zh-CN" sz="2000" dirty="0"/>
              <a:t> (EOA)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Controlled by a private key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Can send </a:t>
            </a:r>
            <a:r>
              <a:rPr lang="en-US" altLang="zh-CN" sz="2000" b="1" dirty="0">
                <a:solidFill>
                  <a:srgbClr val="00B050"/>
                </a:solidFill>
              </a:rPr>
              <a:t>ether</a:t>
            </a:r>
            <a:r>
              <a:rPr lang="en-US" altLang="zh-CN" sz="2000" dirty="0"/>
              <a:t> and </a:t>
            </a:r>
            <a:r>
              <a:rPr lang="en-US" altLang="zh-CN" sz="2000" b="1" dirty="0">
                <a:solidFill>
                  <a:srgbClr val="00B050"/>
                </a:solidFill>
              </a:rPr>
              <a:t>messages</a:t>
            </a:r>
            <a:r>
              <a:rPr lang="en-US" altLang="zh-CN" sz="2000" dirty="0"/>
              <a:t> from it.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A </a:t>
            </a:r>
            <a:r>
              <a:rPr lang="en-US" altLang="zh-CN" sz="2000" b="1" dirty="0">
                <a:solidFill>
                  <a:srgbClr val="00B050"/>
                </a:solidFill>
              </a:rPr>
              <a:t>Smart Contract</a:t>
            </a:r>
            <a:r>
              <a:rPr lang="en-US" altLang="zh-CN" sz="2000" dirty="0"/>
              <a:t> is a special account.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Controlled by code.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73431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Ethereum Virtual Machine</a:t>
            </a:r>
            <a:r>
              <a:rPr lang="en-US" altLang="zh-CN" sz="2000" dirty="0"/>
              <a:t> (EVM)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Handles internal state and computation.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abstraction between the hosts and implementations.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Improves the portability of the 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Externally Owned Account (EOA)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Controlled by a private key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Can send </a:t>
            </a:r>
            <a:r>
              <a:rPr lang="en-US" altLang="zh-CN" sz="2000" b="1" dirty="0">
                <a:solidFill>
                  <a:srgbClr val="00B050"/>
                </a:solidFill>
              </a:rPr>
              <a:t>ether</a:t>
            </a:r>
            <a:r>
              <a:rPr lang="en-US" altLang="zh-CN" sz="2000" dirty="0"/>
              <a:t> and </a:t>
            </a:r>
            <a:r>
              <a:rPr lang="en-US" altLang="zh-CN" sz="2000" b="1" dirty="0">
                <a:solidFill>
                  <a:srgbClr val="00B050"/>
                </a:solidFill>
              </a:rPr>
              <a:t>messages</a:t>
            </a:r>
            <a:r>
              <a:rPr lang="en-US" altLang="zh-CN" sz="2000" dirty="0"/>
              <a:t> from it.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A </a:t>
            </a:r>
            <a:r>
              <a:rPr lang="en-US" altLang="zh-CN" sz="2000" b="1" dirty="0">
                <a:solidFill>
                  <a:srgbClr val="00B050"/>
                </a:solidFill>
              </a:rPr>
              <a:t>Smart Contract</a:t>
            </a:r>
            <a:r>
              <a:rPr lang="en-US" altLang="zh-CN" sz="2000" dirty="0"/>
              <a:t> is a special account.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Controlled by code.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Transaction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to another EOA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to a contract (trigger the execution of the contract)</a:t>
            </a:r>
          </a:p>
        </p:txBody>
      </p:sp>
    </p:spTree>
    <p:extLst>
      <p:ext uri="{BB962C8B-B14F-4D97-AF65-F5344CB8AC3E}">
        <p14:creationId xmlns:p14="http://schemas.microsoft.com/office/powerpoint/2010/main" val="248628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a smart contract?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8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a smart contract?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smart contract is a piece of code.</a:t>
            </a:r>
          </a:p>
        </p:txBody>
      </p:sp>
    </p:spTree>
    <p:extLst>
      <p:ext uri="{BB962C8B-B14F-4D97-AF65-F5344CB8AC3E}">
        <p14:creationId xmlns:p14="http://schemas.microsoft.com/office/powerpoint/2010/main" val="2276573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a smart contract?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smart contract is a piece of code.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language are smart contracts written in?</a:t>
            </a:r>
          </a:p>
        </p:txBody>
      </p:sp>
    </p:spTree>
    <p:extLst>
      <p:ext uri="{BB962C8B-B14F-4D97-AF65-F5344CB8AC3E}">
        <p14:creationId xmlns:p14="http://schemas.microsoft.com/office/powerpoint/2010/main" val="277447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Ethereum?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Another cryptocurrency.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2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a smart contract?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smart contract is a piece of code.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language are smart contracts written in?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Solidity.</a:t>
            </a:r>
          </a:p>
        </p:txBody>
      </p:sp>
    </p:spTree>
    <p:extLst>
      <p:ext uri="{BB962C8B-B14F-4D97-AF65-F5344CB8AC3E}">
        <p14:creationId xmlns:p14="http://schemas.microsoft.com/office/powerpoint/2010/main" val="354245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a smart contract?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smart contract is a piece of code.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language are smart contracts written in?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Solidity.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Where are smart contracts stored?</a:t>
            </a:r>
          </a:p>
        </p:txBody>
      </p:sp>
    </p:spTree>
    <p:extLst>
      <p:ext uri="{BB962C8B-B14F-4D97-AF65-F5344CB8AC3E}">
        <p14:creationId xmlns:p14="http://schemas.microsoft.com/office/powerpoint/2010/main" val="3442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a smart contract?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smart contract is a piece of code.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language are smart contracts written in?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Solidity.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Where are smart contracts stored?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On the blockchain	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In what form?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Opcode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Internal storage</a:t>
            </a:r>
          </a:p>
        </p:txBody>
      </p:sp>
    </p:spTree>
    <p:extLst>
      <p:ext uri="{BB962C8B-B14F-4D97-AF65-F5344CB8AC3E}">
        <p14:creationId xmlns:p14="http://schemas.microsoft.com/office/powerpoint/2010/main" val="3391609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a smart contract?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smart contract is a piece of code.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language are smart contracts written in?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Solidity.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Where are smart contracts stored?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On the blockchain	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In what form?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Opcode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Internal storage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Database (32-byte key:32-byte value)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Read/write</a:t>
            </a:r>
          </a:p>
        </p:txBody>
      </p:sp>
    </p:spTree>
    <p:extLst>
      <p:ext uri="{BB962C8B-B14F-4D97-AF65-F5344CB8AC3E}">
        <p14:creationId xmlns:p14="http://schemas.microsoft.com/office/powerpoint/2010/main" val="3352283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a smart contract?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smart contract is a piece of code.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language are smart contracts written in?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Solidity.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Where are smart contracts stored?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On the blockchain	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In what form?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Opcode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Internal storage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Database (32-byte key:32-byte value)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Read/write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Send messages to other contracts</a:t>
            </a:r>
          </a:p>
        </p:txBody>
      </p:sp>
    </p:spTree>
    <p:extLst>
      <p:ext uri="{BB962C8B-B14F-4D97-AF65-F5344CB8AC3E}">
        <p14:creationId xmlns:p14="http://schemas.microsoft.com/office/powerpoint/2010/main" val="2305008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Types of smart contracts: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2570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Types of smart contracts: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Data storage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Contract that simulates a currency (e.g., </a:t>
            </a:r>
            <a:r>
              <a:rPr lang="en-US" altLang="zh-CN" sz="2000" dirty="0" err="1"/>
              <a:t>CavCoin</a:t>
            </a:r>
            <a:r>
              <a:rPr lang="en-US" altLang="zh-CN" sz="2000" dirty="0"/>
              <a:t>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Membership management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9918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Types of smart contracts: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Data storage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Contract that simulates a currency (e.g., </a:t>
            </a:r>
            <a:r>
              <a:rPr lang="en-US" altLang="zh-CN" sz="2000" dirty="0" err="1"/>
              <a:t>CavCoin</a:t>
            </a:r>
            <a:r>
              <a:rPr lang="en-US" altLang="zh-CN" sz="2000" dirty="0"/>
              <a:t>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Membership management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srgbClr val="00B050"/>
                </a:solidFill>
              </a:rPr>
              <a:t>Forwarding account</a:t>
            </a:r>
            <a:r>
              <a:rPr lang="en-US" altLang="zh-CN" sz="2000" dirty="0"/>
              <a:t>: </a:t>
            </a:r>
            <a:r>
              <a:rPr lang="en-US" sz="2000" dirty="0"/>
              <a:t>A contract that resends incoming messages to some desired destination (another contract or an EOA) only if certain conditions are met.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2000" dirty="0"/>
              <a:t>E.g., two out of three </a:t>
            </a:r>
            <a:r>
              <a:rPr lang="en-US" sz="2000" dirty="0" err="1"/>
              <a:t>priv</a:t>
            </a:r>
            <a:r>
              <a:rPr lang="en-US" sz="2000" dirty="0"/>
              <a:t> keys have confirmed a particular message before resending it.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1093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Types of smart contracts: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Data storage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Contract that simulates a currency (e.g., </a:t>
            </a:r>
            <a:r>
              <a:rPr lang="en-US" altLang="zh-CN" sz="2000" dirty="0" err="1"/>
              <a:t>CavCoin</a:t>
            </a:r>
            <a:r>
              <a:rPr lang="en-US" altLang="zh-CN" sz="2000" dirty="0"/>
              <a:t>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Membership management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srgbClr val="00B050"/>
                </a:solidFill>
              </a:rPr>
              <a:t>Forwarding account</a:t>
            </a:r>
            <a:r>
              <a:rPr lang="en-US" altLang="zh-CN" sz="2000" dirty="0"/>
              <a:t>: </a:t>
            </a:r>
            <a:r>
              <a:rPr lang="en-US" sz="2000" dirty="0"/>
              <a:t>A contract that resends incoming messages to some desired destination (another contract or an EOA) only if certain conditions are met.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2000" dirty="0"/>
              <a:t>E.g., two out of three private keys have confirmed a particular message before resending the message.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Manage relation between users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E.g., financial contract, escrow, or insurance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780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Types of smart contracts: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Data storage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Contract that simulates a currency (e.g., </a:t>
            </a:r>
            <a:r>
              <a:rPr lang="en-US" altLang="zh-CN" sz="2000" dirty="0" err="1"/>
              <a:t>CavCoin</a:t>
            </a:r>
            <a:r>
              <a:rPr lang="en-US" altLang="zh-CN" sz="2000" dirty="0"/>
              <a:t>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Membership management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srgbClr val="00B050"/>
                </a:solidFill>
              </a:rPr>
              <a:t>Forwarding account</a:t>
            </a:r>
            <a:r>
              <a:rPr lang="en-US" altLang="zh-CN" sz="2000" dirty="0"/>
              <a:t>: </a:t>
            </a:r>
            <a:r>
              <a:rPr lang="en-US" sz="2000" dirty="0"/>
              <a:t>A contract that resends incoming messages to some desired destination (another contract or an EOA) only if certain conditions are met.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2000" dirty="0"/>
              <a:t>E.g., two out of three </a:t>
            </a:r>
            <a:r>
              <a:rPr lang="en-US" sz="2000" dirty="0" err="1"/>
              <a:t>priv</a:t>
            </a:r>
            <a:r>
              <a:rPr lang="en-US" sz="2000" dirty="0"/>
              <a:t> keys have confirmed a particular message before resending it.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Manage relation between users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E.g., financial contract, escrow, or insurance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Provide functions to other contracts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754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Ethereum?</a:t>
            </a:r>
          </a:p>
        </p:txBody>
      </p:sp>
    </p:spTree>
    <p:extLst>
      <p:ext uri="{BB962C8B-B14F-4D97-AF65-F5344CB8AC3E}">
        <p14:creationId xmlns:p14="http://schemas.microsoft.com/office/powerpoint/2010/main" val="1349425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Interactions between contracts via sending messages.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message</a:t>
            </a:r>
            <a:r>
              <a:rPr lang="en-US" sz="2000" dirty="0"/>
              <a:t> contains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Some quantity of ether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byte-array of data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addresses of the sender and recipient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contract being called may return values to the caller contract.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2881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Smart Contract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Example: Alice and Bot bet if Clemson will win the national champion.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Constrains: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Alice is very security-conscious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multi-EOA/</a:t>
            </a:r>
            <a:r>
              <a:rPr lang="en-US" sz="2000" dirty="0" err="1"/>
              <a:t>multisig</a:t>
            </a:r>
            <a:r>
              <a:rPr lang="en-US" sz="2000" dirty="0"/>
              <a:t> for sending messages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Bot believes in quantum computing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ECASA is breakable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Let’s use </a:t>
            </a:r>
            <a:r>
              <a:rPr lang="en-US" sz="2000" dirty="0" err="1"/>
              <a:t>Lamport</a:t>
            </a:r>
            <a:r>
              <a:rPr lang="en-US" sz="2000" dirty="0"/>
              <a:t> signature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altLang="zh-CN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6064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CF728D65-3736-AC4B-ACDE-37FF345A4C89}"/>
              </a:ext>
            </a:extLst>
          </p:cNvPr>
          <p:cNvGrpSpPr/>
          <p:nvPr/>
        </p:nvGrpSpPr>
        <p:grpSpPr>
          <a:xfrm>
            <a:off x="1676400" y="1524000"/>
            <a:ext cx="6503829" cy="4884312"/>
            <a:chOff x="409973" y="1666205"/>
            <a:chExt cx="6503829" cy="48843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20C90B-80D8-CD4D-AD95-2018C19D2B85}"/>
                </a:ext>
              </a:extLst>
            </p:cNvPr>
            <p:cNvSpPr/>
            <p:nvPr/>
          </p:nvSpPr>
          <p:spPr>
            <a:xfrm>
              <a:off x="435465" y="2852133"/>
              <a:ext cx="762000" cy="4722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ESPN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1E09C4-C3F2-9046-8BC8-D353D5886FC4}"/>
                </a:ext>
              </a:extLst>
            </p:cNvPr>
            <p:cNvSpPr/>
            <p:nvPr/>
          </p:nvSpPr>
          <p:spPr>
            <a:xfrm>
              <a:off x="1781307" y="2857500"/>
              <a:ext cx="581157" cy="472225"/>
            </a:xfrm>
            <a:prstGeom prst="rect">
              <a:avLst/>
            </a:prstGeom>
            <a:solidFill>
              <a:srgbClr val="FF4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Bet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71016C-342E-B246-8760-2C95ACBA20DA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1197465" y="3088246"/>
              <a:ext cx="583842" cy="5367"/>
            </a:xfrm>
            <a:prstGeom prst="line">
              <a:avLst/>
            </a:prstGeom>
            <a:ln w="44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CE30B3-8EB4-324A-8DB4-131586294AD5}"/>
                </a:ext>
              </a:extLst>
            </p:cNvPr>
            <p:cNvCxnSpPr>
              <a:cxnSpLocks/>
              <a:stCxn id="40" idx="2"/>
              <a:endCxn id="9" idx="0"/>
            </p:cNvCxnSpPr>
            <p:nvPr/>
          </p:nvCxnSpPr>
          <p:spPr>
            <a:xfrm flipH="1">
              <a:off x="2071886" y="2138431"/>
              <a:ext cx="1" cy="719069"/>
            </a:xfrm>
            <a:prstGeom prst="line">
              <a:avLst/>
            </a:prstGeom>
            <a:ln w="44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89D7028-C3C9-194B-979F-1AFF3FAB0F1B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2362464" y="3093613"/>
              <a:ext cx="2306123" cy="25220"/>
            </a:xfrm>
            <a:prstGeom prst="line">
              <a:avLst/>
            </a:prstGeom>
            <a:ln w="44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125CDA-67E5-A249-8D81-4F715A1DC426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2071886" y="3329725"/>
              <a:ext cx="1" cy="1928075"/>
            </a:xfrm>
            <a:prstGeom prst="line">
              <a:avLst/>
            </a:prstGeom>
            <a:ln w="44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C7DA25-1D01-3F43-9712-90797E8FE8D2}"/>
                </a:ext>
              </a:extLst>
            </p:cNvPr>
            <p:cNvGrpSpPr/>
            <p:nvPr/>
          </p:nvGrpSpPr>
          <p:grpSpPr>
            <a:xfrm>
              <a:off x="409973" y="5257800"/>
              <a:ext cx="3323827" cy="1292717"/>
              <a:chOff x="1698397" y="4394378"/>
              <a:chExt cx="3323827" cy="129271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9703D49-2906-0B44-B7F2-B7FE77EF0784}"/>
                  </a:ext>
                </a:extLst>
              </p:cNvPr>
              <p:cNvSpPr/>
              <p:nvPr/>
            </p:nvSpPr>
            <p:spPr>
              <a:xfrm>
                <a:off x="2834423" y="4394378"/>
                <a:ext cx="1051775" cy="5334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Forwarding contract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E76158-240B-EC41-B68E-36CCE1F7A9C3}"/>
                  </a:ext>
                </a:extLst>
              </p:cNvPr>
              <p:cNvSpPr/>
              <p:nvPr/>
            </p:nvSpPr>
            <p:spPr>
              <a:xfrm>
                <a:off x="1698397" y="4394378"/>
                <a:ext cx="7620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Alice 1</a:t>
                </a:r>
              </a:p>
              <a:p>
                <a:pPr algn="ctr"/>
                <a:r>
                  <a:rPr lang="en-US" sz="1200" b="1" dirty="0"/>
                  <a:t>(EOA)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B0ECCC-56FA-2E46-AF73-4BE704A5CE65}"/>
                  </a:ext>
                </a:extLst>
              </p:cNvPr>
              <p:cNvSpPr/>
              <p:nvPr/>
            </p:nvSpPr>
            <p:spPr>
              <a:xfrm>
                <a:off x="4260224" y="4394378"/>
                <a:ext cx="7620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Alice 3</a:t>
                </a:r>
              </a:p>
              <a:p>
                <a:pPr algn="ctr"/>
                <a:r>
                  <a:rPr lang="en-US" sz="1200" b="1" dirty="0"/>
                  <a:t>(EOA)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F9C2E4-CC39-1A4E-B675-D0A53FBFED86}"/>
                  </a:ext>
                </a:extLst>
              </p:cNvPr>
              <p:cNvSpPr/>
              <p:nvPr/>
            </p:nvSpPr>
            <p:spPr>
              <a:xfrm>
                <a:off x="2979311" y="5153695"/>
                <a:ext cx="7620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Alice 2</a:t>
                </a:r>
              </a:p>
              <a:p>
                <a:pPr algn="ctr"/>
                <a:r>
                  <a:rPr lang="en-US" sz="1200" b="1" dirty="0"/>
                  <a:t>(EOA)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336783D-11D8-A241-AC64-2F4BDCD83197}"/>
                  </a:ext>
                </a:extLst>
              </p:cNvPr>
              <p:cNvCxnSpPr>
                <a:cxnSpLocks/>
                <a:stCxn id="13" idx="3"/>
                <a:endCxn id="11" idx="1"/>
              </p:cNvCxnSpPr>
              <p:nvPr/>
            </p:nvCxnSpPr>
            <p:spPr>
              <a:xfrm>
                <a:off x="2460397" y="4661078"/>
                <a:ext cx="374026" cy="0"/>
              </a:xfrm>
              <a:prstGeom prst="line">
                <a:avLst/>
              </a:prstGeom>
              <a:ln w="444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ED108DB-9DEA-2C49-ADB9-96FA7AE47133}"/>
                  </a:ext>
                </a:extLst>
              </p:cNvPr>
              <p:cNvCxnSpPr>
                <a:cxnSpLocks/>
                <a:stCxn id="11" idx="2"/>
                <a:endCxn id="17" idx="0"/>
              </p:cNvCxnSpPr>
              <p:nvPr/>
            </p:nvCxnSpPr>
            <p:spPr>
              <a:xfrm>
                <a:off x="3360311" y="4927778"/>
                <a:ext cx="0" cy="225917"/>
              </a:xfrm>
              <a:prstGeom prst="line">
                <a:avLst/>
              </a:prstGeom>
              <a:ln w="444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7C2B08D-03B5-0C44-B96C-E5D404056C12}"/>
                  </a:ext>
                </a:extLst>
              </p:cNvPr>
              <p:cNvCxnSpPr>
                <a:cxnSpLocks/>
                <a:stCxn id="11" idx="3"/>
                <a:endCxn id="16" idx="1"/>
              </p:cNvCxnSpPr>
              <p:nvPr/>
            </p:nvCxnSpPr>
            <p:spPr>
              <a:xfrm>
                <a:off x="3886198" y="4661078"/>
                <a:ext cx="374026" cy="0"/>
              </a:xfrm>
              <a:prstGeom prst="line">
                <a:avLst/>
              </a:prstGeom>
              <a:ln w="444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1F0489-44D9-8B49-A90A-E0030B18EBE5}"/>
                </a:ext>
              </a:extLst>
            </p:cNvPr>
            <p:cNvSpPr/>
            <p:nvPr/>
          </p:nvSpPr>
          <p:spPr>
            <a:xfrm>
              <a:off x="1546000" y="1666205"/>
              <a:ext cx="1051774" cy="4722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/>
                <a:t>GavCoin</a:t>
              </a:r>
              <a:endParaRPr lang="en-US" sz="1200" b="1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E472A8D-9315-E549-9E07-1FB28BEA20EF}"/>
                </a:ext>
              </a:extLst>
            </p:cNvPr>
            <p:cNvGrpSpPr/>
            <p:nvPr/>
          </p:nvGrpSpPr>
          <p:grpSpPr>
            <a:xfrm>
              <a:off x="4584879" y="2852133"/>
              <a:ext cx="2328923" cy="2492061"/>
              <a:chOff x="5426300" y="2812960"/>
              <a:chExt cx="2328923" cy="249206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41AB572-DDB6-4542-B336-20C22EEB201B}"/>
                  </a:ext>
                </a:extLst>
              </p:cNvPr>
              <p:cNvGrpSpPr/>
              <p:nvPr/>
            </p:nvGrpSpPr>
            <p:grpSpPr>
              <a:xfrm>
                <a:off x="5510008" y="2812960"/>
                <a:ext cx="2245215" cy="540376"/>
                <a:chOff x="6060585" y="2574702"/>
                <a:chExt cx="2245215" cy="54037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EAA7321-A82E-354A-9A1E-8D035C0EEC7D}"/>
                    </a:ext>
                  </a:extLst>
                </p:cNvPr>
                <p:cNvSpPr/>
                <p:nvPr/>
              </p:nvSpPr>
              <p:spPr>
                <a:xfrm>
                  <a:off x="6060585" y="2574702"/>
                  <a:ext cx="1051775" cy="533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Forwarding contract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BADF9D9-223B-C74B-8610-7F0E7A4FF682}"/>
                    </a:ext>
                  </a:extLst>
                </p:cNvPr>
                <p:cNvSpPr/>
                <p:nvPr/>
              </p:nvSpPr>
              <p:spPr>
                <a:xfrm>
                  <a:off x="7543800" y="2581678"/>
                  <a:ext cx="762000" cy="533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/>
                    <a:t>Bob</a:t>
                  </a:r>
                </a:p>
                <a:p>
                  <a:pPr algn="ctr"/>
                  <a:r>
                    <a:rPr lang="en-US" sz="1200" b="1" dirty="0"/>
                    <a:t>(EOA)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6F9E310-FFEE-DF44-87BF-BCD9491481A4}"/>
                    </a:ext>
                  </a:extLst>
                </p:cNvPr>
                <p:cNvCxnSpPr>
                  <a:stCxn id="14" idx="3"/>
                  <a:endCxn id="18" idx="1"/>
                </p:cNvCxnSpPr>
                <p:nvPr/>
              </p:nvCxnSpPr>
              <p:spPr>
                <a:xfrm>
                  <a:off x="7112360" y="2841402"/>
                  <a:ext cx="431440" cy="6976"/>
                </a:xfrm>
                <a:prstGeom prst="line">
                  <a:avLst/>
                </a:prstGeom>
                <a:ln w="444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D30EEB6-4BD3-F848-9A58-030441D405AC}"/>
                  </a:ext>
                </a:extLst>
              </p:cNvPr>
              <p:cNvGrpSpPr/>
              <p:nvPr/>
            </p:nvGrpSpPr>
            <p:grpSpPr>
              <a:xfrm>
                <a:off x="5426300" y="3346360"/>
                <a:ext cx="1219193" cy="1958661"/>
                <a:chOff x="5486403" y="2902576"/>
                <a:chExt cx="1219193" cy="195866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FDD013-9856-5244-BC23-E9C69FD94A2B}"/>
                    </a:ext>
                  </a:extLst>
                </p:cNvPr>
                <p:cNvSpPr/>
                <p:nvPr/>
              </p:nvSpPr>
              <p:spPr>
                <a:xfrm>
                  <a:off x="5486403" y="3584620"/>
                  <a:ext cx="1219193" cy="61764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/>
                    <a:t>Lamport</a:t>
                  </a:r>
                  <a:endParaRPr lang="en-US" sz="1600" dirty="0"/>
                </a:p>
                <a:p>
                  <a:pPr algn="ctr"/>
                  <a:r>
                    <a:rPr lang="en-US" sz="1600" dirty="0"/>
                    <a:t>sig verifier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C717D74-739F-994E-8D09-C8117CC34788}"/>
                    </a:ext>
                  </a:extLst>
                </p:cNvPr>
                <p:cNvSpPr/>
                <p:nvPr/>
              </p:nvSpPr>
              <p:spPr>
                <a:xfrm>
                  <a:off x="5600701" y="4525309"/>
                  <a:ext cx="990596" cy="33592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Sha256</a:t>
                  </a: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0B0ACE2-EBC8-9F43-B2DD-DBE1DADAD72F}"/>
                    </a:ext>
                  </a:extLst>
                </p:cNvPr>
                <p:cNvCxnSpPr>
                  <a:cxnSpLocks/>
                  <a:stCxn id="14" idx="2"/>
                  <a:endCxn id="49" idx="0"/>
                </p:cNvCxnSpPr>
                <p:nvPr/>
              </p:nvCxnSpPr>
              <p:spPr>
                <a:xfrm>
                  <a:off x="6095999" y="2902576"/>
                  <a:ext cx="1" cy="682044"/>
                </a:xfrm>
                <a:prstGeom prst="line">
                  <a:avLst/>
                </a:prstGeom>
                <a:ln w="444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3D9B83D-BD1A-6C4D-8014-47A7437C1214}"/>
                    </a:ext>
                  </a:extLst>
                </p:cNvPr>
                <p:cNvCxnSpPr>
                  <a:cxnSpLocks/>
                  <a:stCxn id="49" idx="2"/>
                  <a:endCxn id="50" idx="0"/>
                </p:cNvCxnSpPr>
                <p:nvPr/>
              </p:nvCxnSpPr>
              <p:spPr>
                <a:xfrm flipH="1">
                  <a:off x="6095999" y="4202266"/>
                  <a:ext cx="1" cy="323043"/>
                </a:xfrm>
                <a:prstGeom prst="line">
                  <a:avLst/>
                </a:prstGeom>
                <a:ln w="444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43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Deploying Smart Contract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EVM byte code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/>
              <a:t>Stack-based bytecode language</a:t>
            </a:r>
          </a:p>
        </p:txBody>
      </p:sp>
    </p:spTree>
    <p:extLst>
      <p:ext uri="{BB962C8B-B14F-4D97-AF65-F5344CB8AC3E}">
        <p14:creationId xmlns:p14="http://schemas.microsoft.com/office/powerpoint/2010/main" val="3007993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Deploying Smart Contract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EVM byte code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/>
              <a:t>Stack-based bytecode language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State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Program counter (PC)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Always point to current instruction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Stack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32-byte values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Memory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Storage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Long-term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355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/>
              </a:rPr>
              <a:t>Deploying Smart Contract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EVM byte code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/>
              <a:t>Stack-based bytecode language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State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Program counter (PC)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Always point to current instruction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Stack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32-byte values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Memory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Storage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Long-term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Byte code example</a:t>
            </a:r>
          </a:p>
        </p:txBody>
      </p:sp>
    </p:spTree>
    <p:extLst>
      <p:ext uri="{BB962C8B-B14F-4D97-AF65-F5344CB8AC3E}">
        <p14:creationId xmlns:p14="http://schemas.microsoft.com/office/powerpoint/2010/main" val="1317962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/>
              </a:rPr>
              <a:t>Deploying Smart Contract</a:t>
            </a:r>
            <a:endParaRPr lang="en-US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447800"/>
            <a:ext cx="80391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EVM byte code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/>
              <a:t>Stack-based bytecode language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State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Program counter (PC)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Always point to current instruction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Stack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32-byte values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Memory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Storage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altLang="zh-CN" sz="2000" dirty="0"/>
              <a:t>Long-term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Byte code example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High-level languages: Solidity, </a:t>
            </a:r>
            <a:r>
              <a:rPr lang="en-US" sz="2000" dirty="0" err="1"/>
              <a:t>Vyper</a:t>
            </a:r>
            <a:r>
              <a:rPr lang="en-US" sz="2000" dirty="0"/>
              <a:t>, Bamboo, Serpent, LLL, etc.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Compiled into EVM </a:t>
            </a:r>
            <a:r>
              <a:rPr lang="en-US" sz="2000" dirty="0">
                <a:sym typeface="Wingdings" pitchFamily="2" charset="2"/>
              </a:rPr>
              <a:t> EVM byte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6111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Deploying Smart Contracts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Two types of transactions: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Sending transaction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Receiving </a:t>
            </a:r>
            <a:r>
              <a:rPr lang="en-US" sz="2000" dirty="0" err="1"/>
              <a:t>addr</a:t>
            </a: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ether amount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Byte-array (data)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Sender’s signature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......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Contract creating transaction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Empty receiving address (for everyone)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byte-array </a:t>
            </a:r>
            <a:r>
              <a:rPr lang="en-US" sz="2000" dirty="0">
                <a:sym typeface="Wingdings" pitchFamily="2" charset="2"/>
              </a:rPr>
              <a:t> EVM byte-code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ym typeface="Wingdings" pitchFamily="2" charset="2"/>
              </a:rPr>
              <a:t>Opcode is the return value of the execution of the EVM code.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>
                <a:sym typeface="Wingdings" pitchFamily="2" charset="2"/>
              </a:rPr>
              <a:t>Contract address (sending address, ....)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0883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0651-CC1C-BB41-95D7-0C924C4D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0" y="3048000"/>
            <a:ext cx="868172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Execute the Smart Contract</a:t>
            </a:r>
          </a:p>
        </p:txBody>
      </p:sp>
    </p:spTree>
    <p:extLst>
      <p:ext uri="{BB962C8B-B14F-4D97-AF65-F5344CB8AC3E}">
        <p14:creationId xmlns:p14="http://schemas.microsoft.com/office/powerpoint/2010/main" val="3117671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of Smart Contracts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Every single operation executed in the EVM is simultaneously executed by </a:t>
            </a:r>
            <a:r>
              <a:rPr lang="en-US" sz="2000" dirty="0">
                <a:solidFill>
                  <a:srgbClr val="C00000"/>
                </a:solidFill>
              </a:rPr>
              <a:t>every full node</a:t>
            </a:r>
            <a:r>
              <a:rPr lang="en-US" sz="2000" dirty="0"/>
              <a:t>. </a:t>
            </a: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3698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Ethereum?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platform allowing users to implement decentralized applications (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) using the blockchain technology.</a:t>
            </a:r>
          </a:p>
        </p:txBody>
      </p:sp>
    </p:spTree>
    <p:extLst>
      <p:ext uri="{BB962C8B-B14F-4D97-AF65-F5344CB8AC3E}">
        <p14:creationId xmlns:p14="http://schemas.microsoft.com/office/powerpoint/2010/main" val="1236720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of Smart Contracts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Every single operation executed in the EVM is simultaneously executed by </a:t>
            </a:r>
            <a:r>
              <a:rPr lang="en-US" sz="2000" dirty="0">
                <a:solidFill>
                  <a:srgbClr val="C00000"/>
                </a:solidFill>
              </a:rPr>
              <a:t>every full node</a:t>
            </a:r>
            <a:r>
              <a:rPr lang="en-US" sz="2000" dirty="0"/>
              <a:t>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Advantages: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Necessary for Ethereum 1.0 consensus model.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Any contract can call any other contract.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148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of Smart Contracts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Every single operation executed in the EVM is simultaneously executed by </a:t>
            </a:r>
            <a:r>
              <a:rPr lang="en-US" sz="2000" dirty="0">
                <a:solidFill>
                  <a:srgbClr val="C00000"/>
                </a:solidFill>
              </a:rPr>
              <a:t>every full node</a:t>
            </a:r>
            <a:r>
              <a:rPr lang="en-US" sz="2000" dirty="0"/>
              <a:t>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Advantages: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Necessary for Ethereum 1.0 consensus model.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Any contract can call any other contract.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Disadvantages: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Computational steps are very expensive.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Simple logic (if-else; signature verification, hashes,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Does NOT support any fancy stuff (No graphical user interface, no cloud computing, no machine learning...)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38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execution of smarts contracts are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free.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1990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execution of smarts contracts are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free.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computed based on </a:t>
            </a:r>
            <a:r>
              <a:rPr lang="en-US" sz="2000" dirty="0">
                <a:solidFill>
                  <a:srgbClr val="C00000"/>
                </a:solidFill>
              </a:rPr>
              <a:t>the number of computational steps</a:t>
            </a:r>
            <a:r>
              <a:rPr lang="en-US" sz="2000" dirty="0"/>
              <a:t>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4670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execution of smarts contracts are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free.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computed based on </a:t>
            </a:r>
            <a:r>
              <a:rPr lang="en-US" sz="2000" dirty="0">
                <a:solidFill>
                  <a:srgbClr val="C00000"/>
                </a:solidFill>
              </a:rPr>
              <a:t>the number of computational steps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mandatory but market-based.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4071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execution of smarts contracts are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free.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computed based on </a:t>
            </a:r>
            <a:r>
              <a:rPr lang="en-US" sz="2000" dirty="0">
                <a:solidFill>
                  <a:srgbClr val="C00000"/>
                </a:solidFill>
              </a:rPr>
              <a:t>the number of computational steps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mandatory but market-based.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limit on the number of operations that can be contained in a block.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0961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execution of smarts contracts are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free.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computed based on </a:t>
            </a:r>
            <a:r>
              <a:rPr lang="en-US" sz="2000" dirty="0">
                <a:solidFill>
                  <a:srgbClr val="C00000"/>
                </a:solidFill>
              </a:rPr>
              <a:t>the number of computational steps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mandatory but market-based.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limit on the number of operations that can be contained in a block.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Refer to the white paper for the economic details of these mechanisms.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3184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execution of smarts contracts are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free.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computed based on </a:t>
            </a:r>
            <a:r>
              <a:rPr lang="en-US" sz="2000" dirty="0">
                <a:solidFill>
                  <a:srgbClr val="C00000"/>
                </a:solidFill>
              </a:rPr>
              <a:t>the number of computational steps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mandatory but market-based.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limit on the number of operations that can be contained in a block.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Refer to the white paper for the economic details of these mechanisms.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How the fee is computed?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5414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execution of smarts contracts are </a:t>
            </a:r>
            <a:r>
              <a:rPr lang="en-US" sz="2000" b="1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free.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computed based on </a:t>
            </a:r>
            <a:r>
              <a:rPr lang="en-US" sz="2000" dirty="0">
                <a:solidFill>
                  <a:srgbClr val="C00000"/>
                </a:solidFill>
              </a:rPr>
              <a:t>the number of computational steps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Fee is mandatory but market-based.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A limit on the number of operations that can be contained in a block.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Refer to the white paper for the economic details of these mechanisms.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How the fee is computed?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Every transaction must include a </a:t>
            </a:r>
            <a:r>
              <a:rPr lang="en-US" sz="2000" b="1" dirty="0">
                <a:solidFill>
                  <a:srgbClr val="00B050"/>
                </a:solidFill>
              </a:rPr>
              <a:t>GASPRICE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STARTGAS</a:t>
            </a:r>
            <a:r>
              <a:rPr lang="en-US" sz="2000" dirty="0"/>
              <a:t>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</a:rPr>
              <a:t>STARTGAS</a:t>
            </a:r>
            <a:r>
              <a:rPr lang="en-US" dirty="0"/>
              <a:t> is the amount of gas assigned to the transaction.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50"/>
                </a:solidFill>
              </a:rPr>
              <a:t>GASPRICE</a:t>
            </a:r>
            <a:r>
              <a:rPr lang="en-US" dirty="0"/>
              <a:t> is fee per unit of gas (set by the sender).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5640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/>
              <p:nvPr/>
            </p:nvSpPr>
            <p:spPr>
              <a:xfrm>
                <a:off x="552450" y="1524000"/>
                <a:ext cx="8039100" cy="5816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The execution of smarts contracts are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NOT</a:t>
                </a:r>
                <a:r>
                  <a:rPr lang="en-US" sz="2000" dirty="0"/>
                  <a:t> free.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Fee is computed based on </a:t>
                </a:r>
                <a:r>
                  <a:rPr lang="en-US" sz="2000" dirty="0">
                    <a:solidFill>
                      <a:srgbClr val="C00000"/>
                    </a:solidFill>
                  </a:rPr>
                  <a:t>the number of computational steps</a:t>
                </a:r>
                <a:r>
                  <a:rPr lang="en-US" sz="2000" dirty="0"/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Fee is mandatory but market-based.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A limit on the number of operations that can be contained in a block.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Refer to the white paper for the economic details of these mechanisms.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How the fee is computed?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Every transaction must include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GASPRICE</a:t>
                </a:r>
                <a:r>
                  <a:rPr lang="en-US" sz="2000" dirty="0"/>
                  <a:t> and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STARTGAS</a:t>
                </a:r>
                <a:r>
                  <a:rPr lang="en-US" sz="2000" dirty="0"/>
                  <a:t>.</a:t>
                </a:r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rgbClr val="00B050"/>
                    </a:solidFill>
                  </a:rPr>
                  <a:t>STARTGAS</a:t>
                </a:r>
                <a:r>
                  <a:rPr lang="en-US" dirty="0"/>
                  <a:t> is the amount of gas assigned to the transaction.</a:t>
                </a:r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rgbClr val="00B050"/>
                    </a:solidFill>
                  </a:rPr>
                  <a:t>GASPRICE</a:t>
                </a:r>
                <a:r>
                  <a:rPr lang="en-US" dirty="0"/>
                  <a:t> is fee per unit of gas (set by the sender).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STARTGAS * GASPRICE + Value to transfer = Amount deducted from the sender’s account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2000" dirty="0"/>
                  <a:t> Wei = 1 Ether)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524000"/>
                <a:ext cx="8039100" cy="5816977"/>
              </a:xfrm>
              <a:prstGeom prst="rect">
                <a:avLst/>
              </a:prstGeom>
              <a:blipFill>
                <a:blip r:embed="rId3"/>
                <a:stretch>
                  <a:fillRect l="-631" t="-655" r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26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Ethereum?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platform allowing users to implement decentralized applications (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) using the blockchain technology.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is a </a:t>
            </a:r>
            <a:r>
              <a:rPr lang="en-US" altLang="zh-CN" sz="2000" b="1" dirty="0">
                <a:solidFill>
                  <a:srgbClr val="00B050"/>
                </a:solidFill>
              </a:rPr>
              <a:t>decentralized application</a:t>
            </a:r>
            <a:r>
              <a:rPr lang="en-US" altLang="zh-CN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4171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/>
              <p:nvPr/>
            </p:nvSpPr>
            <p:spPr>
              <a:xfrm>
                <a:off x="552450" y="1524000"/>
                <a:ext cx="8039100" cy="643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The execution of smarts contracts are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NOT</a:t>
                </a:r>
                <a:r>
                  <a:rPr lang="en-US" sz="2000" dirty="0"/>
                  <a:t> free.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Fee is computed based on </a:t>
                </a:r>
                <a:r>
                  <a:rPr lang="en-US" sz="2000" dirty="0">
                    <a:solidFill>
                      <a:srgbClr val="C00000"/>
                    </a:solidFill>
                  </a:rPr>
                  <a:t>the number of computational steps</a:t>
                </a:r>
                <a:r>
                  <a:rPr lang="en-US" sz="2000" dirty="0"/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Fee is mandatory but market-based.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A limit on the number of operations that can be contained in a block.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Refer to the white paper for the economic details of these mechanisms.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How the fee is computed?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Every transaction must include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GASPRICE</a:t>
                </a:r>
                <a:r>
                  <a:rPr lang="en-US" sz="2000" dirty="0"/>
                  <a:t> and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STARTGAS</a:t>
                </a:r>
                <a:r>
                  <a:rPr lang="en-US" sz="2000" dirty="0"/>
                  <a:t>.</a:t>
                </a:r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rgbClr val="00B050"/>
                    </a:solidFill>
                  </a:rPr>
                  <a:t>STARTGAS</a:t>
                </a:r>
                <a:r>
                  <a:rPr lang="en-US" dirty="0"/>
                  <a:t> is the amount of gas assigned to the transaction.</a:t>
                </a:r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rgbClr val="00B050"/>
                    </a:solidFill>
                  </a:rPr>
                  <a:t>GASPRICE</a:t>
                </a:r>
                <a:r>
                  <a:rPr lang="en-US" dirty="0"/>
                  <a:t> is fee per unit of gas (set by the sender).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STARTGAS * GASPRICE + Value to transfer (Wei) = Amount deducted from the sender’s account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2000" dirty="0"/>
                  <a:t> Wei = 1 Ether)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sz="2000" dirty="0"/>
                  <a:t>Transaction may be refused by the network if the GASPRICE is too low.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1257300" lvl="2" indent="-34290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524000"/>
                <a:ext cx="8039100" cy="6432530"/>
              </a:xfrm>
              <a:prstGeom prst="rect">
                <a:avLst/>
              </a:prstGeom>
              <a:blipFill>
                <a:blip r:embed="rId3"/>
                <a:stretch>
                  <a:fillRect l="-631" t="-593" r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961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/>
              <p:nvPr/>
            </p:nvSpPr>
            <p:spPr>
              <a:xfrm>
                <a:off x="552450" y="1524000"/>
                <a:ext cx="80391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Gas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A counter of the number of computation steps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524000"/>
                <a:ext cx="8039100" cy="1015663"/>
              </a:xfrm>
              <a:prstGeom prst="rect">
                <a:avLst/>
              </a:prstGeom>
              <a:blipFill>
                <a:blip r:embed="rId3"/>
                <a:stretch>
                  <a:fillRect l="-631" t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774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/>
              <p:nvPr/>
            </p:nvSpPr>
            <p:spPr>
              <a:xfrm>
                <a:off x="552450" y="1524000"/>
                <a:ext cx="80391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Gas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A counter of the number of computation steps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Remaining gas (Wei) = STARTGAS – 21000 – 68 * TXDATALEN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524000"/>
                <a:ext cx="8039100" cy="1323439"/>
              </a:xfrm>
              <a:prstGeom prst="rect">
                <a:avLst/>
              </a:prstGeom>
              <a:blipFill>
                <a:blip r:embed="rId3"/>
                <a:stretch>
                  <a:fillRect l="-631" t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599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/>
              <p:nvPr/>
            </p:nvSpPr>
            <p:spPr>
              <a:xfrm>
                <a:off x="552450" y="1524000"/>
                <a:ext cx="8039100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Gas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A counter of the number of computation steps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Remaining gas (Wei) = STARTGAS – 21000 – 68 * TXDATALEN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TXDATALEN is the number of bytes in transaction data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524000"/>
                <a:ext cx="8039100" cy="1600438"/>
              </a:xfrm>
              <a:prstGeom prst="rect">
                <a:avLst/>
              </a:prstGeom>
              <a:blipFill>
                <a:blip r:embed="rId3"/>
                <a:stretch>
                  <a:fillRect l="-63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382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/>
              <p:nvPr/>
            </p:nvSpPr>
            <p:spPr>
              <a:xfrm>
                <a:off x="552450" y="1524000"/>
                <a:ext cx="8039100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Gas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A counter of the number of computation steps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Remaining gas (Wei) = STARTGAS – 21000 – 68 * TXDATALEN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TXDATALEN is the number of bytes in transaction data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4 gas for zero bytes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524000"/>
                <a:ext cx="8039100" cy="1877437"/>
              </a:xfrm>
              <a:prstGeom prst="rect">
                <a:avLst/>
              </a:prstGeom>
              <a:blipFill>
                <a:blip r:embed="rId3"/>
                <a:stretch>
                  <a:fillRect l="-631" t="-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554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/>
              <p:nvPr/>
            </p:nvSpPr>
            <p:spPr>
              <a:xfrm>
                <a:off x="552450" y="1524000"/>
                <a:ext cx="8039100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Gas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A counter of the number of computation steps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Remaining gas (Wei) = STARTGAS – 21000 – 68 * TXDATALEN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TXDATALEN is the number of bytes in transaction data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4 gas for zero bytes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If remaining gas &lt; 0, sender still needs to pay for the execution; otherwise, the sender is refunded with remaining gas.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524000"/>
                <a:ext cx="8039100" cy="2431435"/>
              </a:xfrm>
              <a:prstGeom prst="rect">
                <a:avLst/>
              </a:prstGeom>
              <a:blipFill>
                <a:blip r:embed="rId3"/>
                <a:stretch>
                  <a:fillRect l="-631" t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919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Execution Fee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/>
              <p:nvPr/>
            </p:nvSpPr>
            <p:spPr>
              <a:xfrm>
                <a:off x="552450" y="1524000"/>
                <a:ext cx="8039100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Gas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A counter of the number of computation steps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0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000" dirty="0"/>
                  <a:t>Remaining gas (Wei) = STARTGAS – 21000 – 68 * TXDATALEN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TXDATALEN is the number of bytes in transaction data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4 gas for zero bytes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If remaining gas &lt; 0, sender still needs to pay for the execution; otherwise, the sender is refunded with remaining gas.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dirty="0"/>
                  <a:t>Messages calls come with a gas limit. The sub-execution works in the same way.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020B-9034-6E4A-971D-0D8FBB177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524000"/>
                <a:ext cx="8039100" cy="2985433"/>
              </a:xfrm>
              <a:prstGeom prst="rect">
                <a:avLst/>
              </a:prstGeom>
              <a:blipFill>
                <a:blip r:embed="rId3"/>
                <a:stretch>
                  <a:fillRect l="-631" t="-1277" r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747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480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Data Structure of Ethereum Blocks</a:t>
            </a:r>
          </a:p>
        </p:txBody>
      </p:sp>
    </p:spTree>
    <p:extLst>
      <p:ext uri="{BB962C8B-B14F-4D97-AF65-F5344CB8AC3E}">
        <p14:creationId xmlns:p14="http://schemas.microsoft.com/office/powerpoint/2010/main" val="2460654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E14ED2-FE86-9E4F-B7B0-782FAD6E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800"/>
            <a:ext cx="9144000" cy="64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9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![Ethereum Blockchain Architecture">
            <a:extLst>
              <a:ext uri="{FF2B5EF4-FFF2-40B4-BE49-F238E27FC236}">
                <a16:creationId xmlns:a16="http://schemas.microsoft.com/office/drawing/2014/main" id="{4E11583E-B111-AB4C-B06A-67B7F91E1C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75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Ethereum?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platform allowing users to implement decentralized applications (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) using the blockchain technology.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is a </a:t>
            </a:r>
            <a:r>
              <a:rPr lang="en-US" altLang="zh-CN" sz="2000" b="1" dirty="0">
                <a:solidFill>
                  <a:srgbClr val="00B050"/>
                </a:solidFill>
              </a:rPr>
              <a:t>decentralized application</a:t>
            </a:r>
            <a:r>
              <a:rPr lang="en-US" altLang="zh-CN" sz="2000" dirty="0"/>
              <a:t>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application that does not depend on any specific party.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Examples: filtering, identity management, escrow and dispute resolution.</a:t>
            </a:r>
          </a:p>
        </p:txBody>
      </p:sp>
    </p:spTree>
    <p:extLst>
      <p:ext uri="{BB962C8B-B14F-4D97-AF65-F5344CB8AC3E}">
        <p14:creationId xmlns:p14="http://schemas.microsoft.com/office/powerpoint/2010/main" val="1228046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![Ethereum Blockchain Architecture">
            <a:extLst>
              <a:ext uri="{FF2B5EF4-FFF2-40B4-BE49-F238E27FC236}">
                <a16:creationId xmlns:a16="http://schemas.microsoft.com/office/drawing/2014/main" id="{4E11583E-B111-AB4C-B06A-67B7F91E1C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5-Point Star 1">
            <a:extLst>
              <a:ext uri="{FF2B5EF4-FFF2-40B4-BE49-F238E27FC236}">
                <a16:creationId xmlns:a16="http://schemas.microsoft.com/office/drawing/2014/main" id="{78F84FF0-9E10-1844-A148-E5730DDF2993}"/>
              </a:ext>
            </a:extLst>
          </p:cNvPr>
          <p:cNvSpPr/>
          <p:nvPr/>
        </p:nvSpPr>
        <p:spPr>
          <a:xfrm>
            <a:off x="609600" y="1905000"/>
            <a:ext cx="152400" cy="152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860B3A6-0F9D-2E44-A2F9-5206818680DF}"/>
              </a:ext>
            </a:extLst>
          </p:cNvPr>
          <p:cNvSpPr/>
          <p:nvPr/>
        </p:nvSpPr>
        <p:spPr>
          <a:xfrm>
            <a:off x="1447800" y="1905000"/>
            <a:ext cx="152400" cy="152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8C5D832-8ABC-EA48-B427-2F3D3993E286}"/>
              </a:ext>
            </a:extLst>
          </p:cNvPr>
          <p:cNvSpPr/>
          <p:nvPr/>
        </p:nvSpPr>
        <p:spPr>
          <a:xfrm>
            <a:off x="2743200" y="1909916"/>
            <a:ext cx="152400" cy="152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C50C1911-6DF8-A44B-9AA5-3E90B97B0F77}"/>
              </a:ext>
            </a:extLst>
          </p:cNvPr>
          <p:cNvSpPr/>
          <p:nvPr/>
        </p:nvSpPr>
        <p:spPr>
          <a:xfrm>
            <a:off x="4114800" y="4495800"/>
            <a:ext cx="152400" cy="152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23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480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The </a:t>
            </a:r>
            <a:r>
              <a:rPr lang="en-US" b="1" dirty="0" err="1">
                <a:latin typeface="+mn-lt"/>
              </a:rPr>
              <a:t>Trie</a:t>
            </a:r>
            <a:r>
              <a:rPr lang="en-US" b="1" dirty="0">
                <a:latin typeface="+mn-lt"/>
              </a:rPr>
              <a:t> Database of Ethereum</a:t>
            </a:r>
          </a:p>
        </p:txBody>
      </p:sp>
    </p:spTree>
    <p:extLst>
      <p:ext uri="{BB962C8B-B14F-4D97-AF65-F5344CB8AC3E}">
        <p14:creationId xmlns:p14="http://schemas.microsoft.com/office/powerpoint/2010/main" val="1260488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Radix Tree/Prefix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EE5DF-406F-EC40-95D0-A84C5A36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5" y="2223819"/>
            <a:ext cx="3403600" cy="3182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11B249-795E-F247-8537-C21F91629619}"/>
              </a:ext>
            </a:extLst>
          </p:cNvPr>
          <p:cNvSpPr/>
          <p:nvPr/>
        </p:nvSpPr>
        <p:spPr>
          <a:xfrm>
            <a:off x="5159205" y="6182205"/>
            <a:ext cx="3446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https://en.wikipedia.org/wiki/Trie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56478-4ADF-2547-96EB-90652C4C2FBB}"/>
              </a:ext>
            </a:extLst>
          </p:cNvPr>
          <p:cNvSpPr txBox="1"/>
          <p:nvPr/>
        </p:nvSpPr>
        <p:spPr>
          <a:xfrm>
            <a:off x="4413568" y="2590800"/>
            <a:ext cx="4050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Each path originated from the root node corresponds to a </a:t>
            </a:r>
            <a:r>
              <a:rPr lang="en-US" b="1" i="1" dirty="0" err="1">
                <a:solidFill>
                  <a:srgbClr val="C00000"/>
                </a:solidFill>
              </a:rPr>
              <a:t>key:value</a:t>
            </a:r>
            <a:r>
              <a:rPr lang="en-US" dirty="0"/>
              <a:t> pair. The symbols along the path compose the </a:t>
            </a:r>
            <a:r>
              <a:rPr lang="en-US" b="1" dirty="0">
                <a:solidFill>
                  <a:srgbClr val="00B050"/>
                </a:solidFill>
              </a:rPr>
              <a:t>key</a:t>
            </a:r>
            <a:r>
              <a:rPr lang="en-US" dirty="0"/>
              <a:t> and end node is associated with the </a:t>
            </a:r>
            <a:r>
              <a:rPr lang="en-US" b="1" dirty="0">
                <a:solidFill>
                  <a:srgbClr val="00B050"/>
                </a:solidFill>
              </a:rPr>
              <a:t>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E.g., i:11, ted:4, A:15, in:5.</a:t>
            </a:r>
          </a:p>
        </p:txBody>
      </p:sp>
    </p:spTree>
    <p:extLst>
      <p:ext uri="{BB962C8B-B14F-4D97-AF65-F5344CB8AC3E}">
        <p14:creationId xmlns:p14="http://schemas.microsoft.com/office/powerpoint/2010/main" val="2850308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The core data structure of Ethereum is an optimized implementation of </a:t>
            </a:r>
            <a:r>
              <a:rPr lang="en-US" sz="2000" b="1" dirty="0">
                <a:solidFill>
                  <a:srgbClr val="00B050"/>
                </a:solidFill>
              </a:rPr>
              <a:t>Merkle Patricia Tree</a:t>
            </a:r>
            <a:r>
              <a:rPr lang="en-US" sz="2000" dirty="0"/>
              <a:t> (aka </a:t>
            </a:r>
            <a:r>
              <a:rPr lang="en-US" sz="2000" b="1" dirty="0" err="1">
                <a:solidFill>
                  <a:srgbClr val="00B050"/>
                </a:solidFill>
              </a:rPr>
              <a:t>Trie</a:t>
            </a:r>
            <a:r>
              <a:rPr lang="en-US" sz="2000" dirty="0"/>
              <a:t>).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Radix Tree/Prefix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EE5DF-406F-EC40-95D0-A84C5A36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23639"/>
            <a:ext cx="3403600" cy="31823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11B249-795E-F247-8537-C21F91629619}"/>
              </a:ext>
            </a:extLst>
          </p:cNvPr>
          <p:cNvSpPr/>
          <p:nvPr/>
        </p:nvSpPr>
        <p:spPr>
          <a:xfrm>
            <a:off x="5159205" y="6182205"/>
            <a:ext cx="3446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https://en.wikipedia.org/wiki/Trie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56478-4ADF-2547-96EB-90652C4C2FBB}"/>
              </a:ext>
            </a:extLst>
          </p:cNvPr>
          <p:cNvSpPr txBox="1"/>
          <p:nvPr/>
        </p:nvSpPr>
        <p:spPr>
          <a:xfrm>
            <a:off x="4554741" y="2826657"/>
            <a:ext cx="4050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depth of the tree == the maximum length of the key</a:t>
            </a:r>
          </a:p>
          <a:p>
            <a:endParaRPr lang="en-US" dirty="0"/>
          </a:p>
          <a:p>
            <a:r>
              <a:rPr lang="en-US" dirty="0"/>
              <a:t>For a hex radix tree, each node has 16 children.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4D46B6-946A-6248-8D2F-7DCD1819CE81}"/>
              </a:ext>
            </a:extLst>
          </p:cNvPr>
          <p:cNvSpPr txBox="1">
            <a:spLocks/>
          </p:cNvSpPr>
          <p:nvPr/>
        </p:nvSpPr>
        <p:spPr bwMode="auto">
          <a:xfrm>
            <a:off x="2362200" y="685800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>
                <a:solidFill>
                  <a:schemeClr val="tx1"/>
                </a:solidFill>
                <a:latin typeface="+mn-lt"/>
              </a:rPr>
              <a:t>Radix Tree/Prefix Tree</a:t>
            </a:r>
            <a:endParaRPr lang="en-US" b="1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5909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Efficient Radix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AB373-97E9-CD4E-B65E-E7975ECF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5058697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E6916-6AB6-FF48-B3BA-E5C2930B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47800"/>
            <a:ext cx="36896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78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Merkle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0BB72-92DF-2848-A26F-A3D5333F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41" y="1870364"/>
            <a:ext cx="4953000" cy="3714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D2C405-2C7E-ED4B-9704-ACA1B7B215BF}"/>
              </a:ext>
            </a:extLst>
          </p:cNvPr>
          <p:cNvSpPr/>
          <p:nvPr/>
        </p:nvSpPr>
        <p:spPr>
          <a:xfrm>
            <a:off x="4724400" y="6137564"/>
            <a:ext cx="384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medium-content-serif-font"/>
                <a:hlinkClick r:id="rId4"/>
              </a:rPr>
              <a:t>http://en.wikipedia.org/wiki/hash_tree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5410200" y="1870364"/>
            <a:ext cx="344465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Merkle Tree provide an efficient way to prove the </a:t>
            </a:r>
            <a:r>
              <a:rPr lang="en-US" sz="2000" b="1" dirty="0">
                <a:solidFill>
                  <a:srgbClr val="C00000"/>
                </a:solidFill>
                <a:latin typeface="+mj-lt"/>
              </a:rPr>
              <a:t>integrity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rgbClr val="C00000"/>
                </a:solidFill>
                <a:latin typeface="+mj-lt"/>
              </a:rPr>
              <a:t>validity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of your data.</a:t>
            </a:r>
          </a:p>
          <a:p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+mj-lt"/>
              </a:rPr>
              <a:t>Allows all nodes in a distributed system to quickly and efficiently identify data that has </a:t>
            </a:r>
            <a:r>
              <a:rPr lang="en-US" sz="2000" b="1" dirty="0">
                <a:solidFill>
                  <a:srgbClr val="C00000"/>
                </a:solidFill>
                <a:latin typeface="+mj-lt"/>
              </a:rPr>
              <a:t>changed</a:t>
            </a:r>
            <a:r>
              <a:rPr lang="en-US" sz="2000" dirty="0">
                <a:latin typeface="+mj-lt"/>
              </a:rPr>
              <a:t> without having to send over all the data in order to make the comparison.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6742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The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Merkle Patricia Tree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is a combination of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Merkle tree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Radix tree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Root for verification of data integrity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Efficient insertion, deletion and lookups.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Ethereum uses a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Modified Merkle Patricia Tree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, aka </a:t>
            </a:r>
            <a:r>
              <a:rPr lang="en-US" sz="2000" b="1" dirty="0" err="1">
                <a:solidFill>
                  <a:srgbClr val="00B050"/>
                </a:solidFill>
                <a:latin typeface="+mj-lt"/>
              </a:rPr>
              <a:t>Trie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Root node</a:t>
            </a:r>
            <a:r>
              <a:rPr lang="en-US" sz="2000" dirty="0">
                <a:solidFill>
                  <a:srgbClr val="292929"/>
                </a:solidFill>
              </a:rPr>
              <a:t> in a </a:t>
            </a:r>
            <a:r>
              <a:rPr lang="en-US" sz="2000" dirty="0" err="1">
                <a:solidFill>
                  <a:srgbClr val="292929"/>
                </a:solidFill>
              </a:rPr>
              <a:t>Trie</a:t>
            </a:r>
            <a:r>
              <a:rPr lang="en-US" sz="2000" dirty="0">
                <a:solidFill>
                  <a:srgbClr val="292929"/>
                </a:solidFill>
              </a:rPr>
              <a:t> is a </a:t>
            </a:r>
            <a:r>
              <a:rPr lang="en-US" sz="2000" dirty="0">
                <a:solidFill>
                  <a:srgbClr val="C00000"/>
                </a:solidFill>
              </a:rPr>
              <a:t>cryptographic fingerprint</a:t>
            </a:r>
            <a:r>
              <a:rPr lang="en-US" sz="2000" dirty="0">
                <a:solidFill>
                  <a:srgbClr val="292929"/>
                </a:solidFill>
              </a:rPr>
              <a:t> of the entire data structure.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>
                <a:latin typeface="+mn-lt"/>
              </a:rPr>
              <a:t>Merkle Patricia Tree (</a:t>
            </a:r>
            <a:r>
              <a:rPr lang="en-US" altLang="zh-CN" b="1" kern="0" dirty="0" err="1">
                <a:latin typeface="+mn-lt"/>
              </a:rPr>
              <a:t>Trie</a:t>
            </a:r>
            <a:r>
              <a:rPr lang="en-US" altLang="zh-CN" b="1" kern="0" dirty="0">
                <a:latin typeface="+mn-lt"/>
              </a:rPr>
              <a:t>)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778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 err="1">
                <a:solidFill>
                  <a:srgbClr val="00B050"/>
                </a:solidFill>
                <a:latin typeface="+mj-lt"/>
              </a:rPr>
              <a:t>LevelDB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 database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is an open source Google key-value storage library.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 err="1">
                <a:latin typeface="+mn-lt"/>
              </a:rPr>
              <a:t>LevelDB</a:t>
            </a:r>
            <a:r>
              <a:rPr lang="en-US" altLang="zh-CN" b="1" kern="0" dirty="0">
                <a:latin typeface="+mn-lt"/>
              </a:rPr>
              <a:t> Database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548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 err="1">
                <a:solidFill>
                  <a:srgbClr val="00B050"/>
                </a:solidFill>
                <a:latin typeface="+mj-lt"/>
              </a:rPr>
              <a:t>LevelDB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 database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is an open source Google key-value storage library.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Ethereum implementations use </a:t>
            </a:r>
            <a:r>
              <a:rPr lang="en-US" sz="2000" b="1" u="sng" dirty="0" err="1">
                <a:solidFill>
                  <a:srgbClr val="00B050"/>
                </a:solidFill>
                <a:latin typeface="+mj-lt"/>
              </a:rPr>
              <a:t>LevelDB</a:t>
            </a:r>
            <a:r>
              <a:rPr lang="en-US" sz="2000" b="1" u="sng" dirty="0">
                <a:solidFill>
                  <a:srgbClr val="00B050"/>
                </a:solidFill>
                <a:latin typeface="+mj-lt"/>
              </a:rPr>
              <a:t> database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(Go-Ethereum, CPP-Ethereum, </a:t>
            </a:r>
            <a:r>
              <a:rPr lang="en-US" sz="2000" dirty="0" err="1">
                <a:solidFill>
                  <a:srgbClr val="292929"/>
                </a:solidFill>
                <a:latin typeface="+mj-lt"/>
              </a:rPr>
              <a:t>Py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-Ethereum) for data storage.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 err="1">
                <a:latin typeface="+mn-lt"/>
              </a:rPr>
              <a:t>LevelDB</a:t>
            </a:r>
            <a:r>
              <a:rPr lang="en-US" altLang="zh-CN" b="1" kern="0" dirty="0">
                <a:latin typeface="+mn-lt"/>
              </a:rPr>
              <a:t> Database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520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 err="1">
                <a:solidFill>
                  <a:srgbClr val="00B050"/>
                </a:solidFill>
                <a:latin typeface="+mj-lt"/>
              </a:rPr>
              <a:t>LevelDB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 database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is an open source Google key-value storage library.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Ethereum implementations use </a:t>
            </a:r>
            <a:r>
              <a:rPr lang="en-US" sz="2000" b="1" u="sng" dirty="0" err="1">
                <a:solidFill>
                  <a:srgbClr val="00B050"/>
                </a:solidFill>
                <a:latin typeface="+mj-lt"/>
              </a:rPr>
              <a:t>LevelDB</a:t>
            </a:r>
            <a:r>
              <a:rPr lang="en-US" sz="2000" b="1" u="sng" dirty="0">
                <a:solidFill>
                  <a:srgbClr val="00B050"/>
                </a:solidFill>
                <a:latin typeface="+mj-lt"/>
              </a:rPr>
              <a:t> database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(Go-Ethereum, CPP-Ethereum, </a:t>
            </a:r>
            <a:r>
              <a:rPr lang="en-US" sz="2000" dirty="0" err="1">
                <a:solidFill>
                  <a:srgbClr val="292929"/>
                </a:solidFill>
                <a:latin typeface="+mj-lt"/>
              </a:rPr>
              <a:t>Py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-Ethereum) for data storage.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 err="1">
                <a:solidFill>
                  <a:srgbClr val="292929"/>
                </a:solidFill>
                <a:latin typeface="+mj-lt"/>
              </a:rPr>
              <a:t>LevelDB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database uses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lexicographic sorting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>
                <a:solidFill>
                  <a:srgbClr val="292929"/>
                </a:solidFill>
                <a:latin typeface="+mj-lt"/>
              </a:rPr>
              <a:t>The </a:t>
            </a:r>
            <a:r>
              <a:rPr lang="en-US" dirty="0" err="1">
                <a:solidFill>
                  <a:srgbClr val="292929"/>
                </a:solidFill>
                <a:latin typeface="+mj-lt"/>
              </a:rPr>
              <a:t>LevelDB</a:t>
            </a:r>
            <a:r>
              <a:rPr lang="en-US" dirty="0">
                <a:solidFill>
                  <a:srgbClr val="292929"/>
                </a:solidFill>
                <a:latin typeface="+mj-lt"/>
              </a:rPr>
              <a:t> iterator iterates the stored </a:t>
            </a:r>
            <a:r>
              <a:rPr lang="en-US" dirty="0">
                <a:solidFill>
                  <a:srgbClr val="292929"/>
                </a:solidFill>
              </a:rPr>
              <a:t>(</a:t>
            </a:r>
            <a:r>
              <a:rPr lang="en-US" b="1" i="1" dirty="0">
                <a:solidFill>
                  <a:srgbClr val="292929"/>
                </a:solidFill>
              </a:rPr>
              <a:t>key, value</a:t>
            </a:r>
            <a:r>
              <a:rPr lang="en-US" dirty="0">
                <a:solidFill>
                  <a:srgbClr val="292929"/>
                </a:solidFill>
              </a:rPr>
              <a:t>) bindings through the keys in lexicographic order.</a:t>
            </a:r>
            <a:endParaRPr lang="en-US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 err="1">
                <a:latin typeface="+mn-lt"/>
              </a:rPr>
              <a:t>LevelDB</a:t>
            </a:r>
            <a:r>
              <a:rPr lang="en-US" altLang="zh-CN" b="1" kern="0" dirty="0">
                <a:latin typeface="+mn-lt"/>
              </a:rPr>
              <a:t> Database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498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Ethereum?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platform allowing users to implement decentralized applications (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) using the blockchain technology.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is a </a:t>
            </a:r>
            <a:r>
              <a:rPr lang="en-US" altLang="zh-CN" sz="2000" b="1" dirty="0">
                <a:solidFill>
                  <a:srgbClr val="00B050"/>
                </a:solidFill>
              </a:rPr>
              <a:t>decentralized application</a:t>
            </a:r>
            <a:r>
              <a:rPr lang="en-US" altLang="zh-CN" sz="2000" dirty="0"/>
              <a:t>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application that does not depend on any specific party.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Examples: filtering, identity management, escrow and dispute resolution.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are the </a:t>
            </a:r>
            <a:r>
              <a:rPr lang="en-US" altLang="zh-CN" sz="2000" b="1" u="sng" dirty="0"/>
              <a:t>differences</a:t>
            </a:r>
            <a:r>
              <a:rPr lang="en-US" altLang="zh-CN" sz="2000" dirty="0"/>
              <a:t> between Bitcoin blockchain and Ethereum blockchain?</a:t>
            </a:r>
          </a:p>
        </p:txBody>
      </p:sp>
    </p:spTree>
    <p:extLst>
      <p:ext uri="{BB962C8B-B14F-4D97-AF65-F5344CB8AC3E}">
        <p14:creationId xmlns:p14="http://schemas.microsoft.com/office/powerpoint/2010/main" val="350497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 err="1">
                <a:solidFill>
                  <a:srgbClr val="00B050"/>
                </a:solidFill>
                <a:latin typeface="+mj-lt"/>
              </a:rPr>
              <a:t>LevelDB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 database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is an open source Google key-value storage library.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Ethereum implementations use </a:t>
            </a:r>
            <a:r>
              <a:rPr lang="en-US" sz="2000" b="1" u="sng" dirty="0" err="1">
                <a:solidFill>
                  <a:srgbClr val="00B050"/>
                </a:solidFill>
                <a:latin typeface="+mj-lt"/>
              </a:rPr>
              <a:t>LevelDB</a:t>
            </a:r>
            <a:r>
              <a:rPr lang="en-US" sz="2000" b="1" u="sng" dirty="0">
                <a:solidFill>
                  <a:srgbClr val="00B050"/>
                </a:solidFill>
                <a:latin typeface="+mj-lt"/>
              </a:rPr>
              <a:t> database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(Go-Ethereum, CPP-Ethereum, </a:t>
            </a:r>
            <a:r>
              <a:rPr lang="en-US" sz="2000" dirty="0" err="1">
                <a:solidFill>
                  <a:srgbClr val="292929"/>
                </a:solidFill>
                <a:latin typeface="+mj-lt"/>
              </a:rPr>
              <a:t>Py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-Ethereum) for data storage.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 err="1">
                <a:solidFill>
                  <a:srgbClr val="292929"/>
                </a:solidFill>
                <a:latin typeface="+mj-lt"/>
              </a:rPr>
              <a:t>LevelDB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database uses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lexicographic sorting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>
                <a:solidFill>
                  <a:srgbClr val="292929"/>
                </a:solidFill>
                <a:latin typeface="+mj-lt"/>
              </a:rPr>
              <a:t>The </a:t>
            </a:r>
            <a:r>
              <a:rPr lang="en-US" dirty="0" err="1">
                <a:solidFill>
                  <a:srgbClr val="292929"/>
                </a:solidFill>
                <a:latin typeface="+mj-lt"/>
              </a:rPr>
              <a:t>LevelDB</a:t>
            </a:r>
            <a:r>
              <a:rPr lang="en-US" dirty="0">
                <a:solidFill>
                  <a:srgbClr val="292929"/>
                </a:solidFill>
                <a:latin typeface="+mj-lt"/>
              </a:rPr>
              <a:t> iterator iterates the stored </a:t>
            </a:r>
            <a:r>
              <a:rPr lang="en-US" dirty="0">
                <a:solidFill>
                  <a:srgbClr val="292929"/>
                </a:solidFill>
              </a:rPr>
              <a:t>(</a:t>
            </a:r>
            <a:r>
              <a:rPr lang="en-US" b="1" i="1" dirty="0">
                <a:solidFill>
                  <a:srgbClr val="292929"/>
                </a:solidFill>
              </a:rPr>
              <a:t>key, value</a:t>
            </a:r>
            <a:r>
              <a:rPr lang="en-US" dirty="0">
                <a:solidFill>
                  <a:srgbClr val="292929"/>
                </a:solidFill>
              </a:rPr>
              <a:t>) bindings through the keys in lexicographic order.</a:t>
            </a:r>
            <a:endParaRPr lang="en-US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C00000"/>
                </a:solidFill>
                <a:latin typeface="+mj-lt"/>
              </a:rPr>
              <a:t>Efficient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for </a:t>
            </a:r>
            <a:r>
              <a:rPr lang="en-US" sz="2000" i="1" dirty="0">
                <a:solidFill>
                  <a:srgbClr val="292929"/>
                </a:solidFill>
                <a:latin typeface="+mj-lt"/>
              </a:rPr>
              <a:t>insertion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, </a:t>
            </a:r>
            <a:r>
              <a:rPr lang="en-US" sz="2000" i="1" dirty="0">
                <a:solidFill>
                  <a:srgbClr val="292929"/>
                </a:solidFill>
                <a:latin typeface="+mj-lt"/>
              </a:rPr>
              <a:t>lookup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, and </a:t>
            </a:r>
            <a:r>
              <a:rPr lang="en-US" sz="2000" i="1" dirty="0">
                <a:solidFill>
                  <a:srgbClr val="292929"/>
                </a:solidFill>
                <a:latin typeface="+mj-lt"/>
              </a:rPr>
              <a:t>deletion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of (</a:t>
            </a:r>
            <a:r>
              <a:rPr lang="en-US" sz="2000" b="1" i="1" dirty="0">
                <a:solidFill>
                  <a:srgbClr val="292929"/>
                </a:solidFill>
                <a:latin typeface="+mj-lt"/>
              </a:rPr>
              <a:t>key, value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) bindings.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 err="1">
                <a:latin typeface="+mn-lt"/>
              </a:rPr>
              <a:t>LevelDB</a:t>
            </a:r>
            <a:r>
              <a:rPr lang="en-US" altLang="zh-CN" b="1" kern="0" dirty="0">
                <a:latin typeface="+mn-lt"/>
              </a:rPr>
              <a:t> Database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66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 err="1">
                <a:solidFill>
                  <a:srgbClr val="00B050"/>
                </a:solidFill>
                <a:latin typeface="+mj-lt"/>
              </a:rPr>
              <a:t>LevelDB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 database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is an open source Google key-value storage library.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Ethereum implementations use </a:t>
            </a:r>
            <a:r>
              <a:rPr lang="en-US" sz="2000" b="1" u="sng" dirty="0" err="1">
                <a:solidFill>
                  <a:srgbClr val="00B050"/>
                </a:solidFill>
                <a:latin typeface="+mj-lt"/>
              </a:rPr>
              <a:t>LevelDB</a:t>
            </a:r>
            <a:r>
              <a:rPr lang="en-US" sz="2000" b="1" u="sng" dirty="0">
                <a:solidFill>
                  <a:srgbClr val="00B050"/>
                </a:solidFill>
                <a:latin typeface="+mj-lt"/>
              </a:rPr>
              <a:t> database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(Go-Ethereum, CPP-Ethereum, </a:t>
            </a:r>
            <a:r>
              <a:rPr lang="en-US" sz="2000" dirty="0" err="1">
                <a:solidFill>
                  <a:srgbClr val="292929"/>
                </a:solidFill>
                <a:latin typeface="+mj-lt"/>
              </a:rPr>
              <a:t>Py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-Ethereum) for data storage.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 err="1">
                <a:solidFill>
                  <a:srgbClr val="292929"/>
                </a:solidFill>
                <a:latin typeface="+mj-lt"/>
              </a:rPr>
              <a:t>LevelDB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database uses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lexicographic sorting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>
                <a:solidFill>
                  <a:srgbClr val="292929"/>
                </a:solidFill>
                <a:latin typeface="+mj-lt"/>
              </a:rPr>
              <a:t>The </a:t>
            </a:r>
            <a:r>
              <a:rPr lang="en-US" dirty="0" err="1">
                <a:solidFill>
                  <a:srgbClr val="292929"/>
                </a:solidFill>
                <a:latin typeface="+mj-lt"/>
              </a:rPr>
              <a:t>LevelDB</a:t>
            </a:r>
            <a:r>
              <a:rPr lang="en-US" dirty="0">
                <a:solidFill>
                  <a:srgbClr val="292929"/>
                </a:solidFill>
                <a:latin typeface="+mj-lt"/>
              </a:rPr>
              <a:t> iterator iterates the stored </a:t>
            </a:r>
            <a:r>
              <a:rPr lang="en-US" dirty="0">
                <a:solidFill>
                  <a:srgbClr val="292929"/>
                </a:solidFill>
              </a:rPr>
              <a:t>(</a:t>
            </a:r>
            <a:r>
              <a:rPr lang="en-US" b="1" i="1" dirty="0">
                <a:solidFill>
                  <a:srgbClr val="292929"/>
                </a:solidFill>
              </a:rPr>
              <a:t>key, value</a:t>
            </a:r>
            <a:r>
              <a:rPr lang="en-US" dirty="0">
                <a:solidFill>
                  <a:srgbClr val="292929"/>
                </a:solidFill>
              </a:rPr>
              <a:t>) bindings through the keys in lexicographic order.</a:t>
            </a:r>
            <a:endParaRPr lang="en-US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C00000"/>
                </a:solidFill>
                <a:latin typeface="+mj-lt"/>
              </a:rPr>
              <a:t>Efficient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for </a:t>
            </a:r>
            <a:r>
              <a:rPr lang="en-US" sz="2000" i="1" dirty="0">
                <a:solidFill>
                  <a:srgbClr val="292929"/>
                </a:solidFill>
                <a:latin typeface="+mj-lt"/>
              </a:rPr>
              <a:t>insertion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, </a:t>
            </a:r>
            <a:r>
              <a:rPr lang="en-US" sz="2000" i="1" dirty="0">
                <a:solidFill>
                  <a:srgbClr val="292929"/>
                </a:solidFill>
                <a:latin typeface="+mj-lt"/>
              </a:rPr>
              <a:t>lookup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, and </a:t>
            </a:r>
            <a:r>
              <a:rPr lang="en-US" sz="2000" i="1" dirty="0">
                <a:solidFill>
                  <a:srgbClr val="292929"/>
                </a:solidFill>
                <a:latin typeface="+mj-lt"/>
              </a:rPr>
              <a:t>deletion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of (</a:t>
            </a:r>
            <a:r>
              <a:rPr lang="en-US" sz="2000" b="1" i="1" dirty="0">
                <a:solidFill>
                  <a:srgbClr val="292929"/>
                </a:solidFill>
                <a:latin typeface="+mj-lt"/>
              </a:rPr>
              <a:t>key, value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) bindings.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 err="1">
                <a:latin typeface="+mn-lt"/>
              </a:rPr>
              <a:t>LevelDB</a:t>
            </a:r>
            <a:r>
              <a:rPr lang="en-US" altLang="zh-CN" b="1" kern="0" dirty="0">
                <a:latin typeface="+mn-lt"/>
              </a:rPr>
              <a:t> Database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44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The Ethereum </a:t>
            </a:r>
            <a:r>
              <a:rPr lang="en-US" sz="2000" dirty="0" err="1">
                <a:solidFill>
                  <a:srgbClr val="292929"/>
                </a:solidFill>
                <a:latin typeface="+mj-lt"/>
              </a:rPr>
              <a:t>trie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uses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HP-encoded path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Each branch is labeled by a hex digit (0-1, a-f).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>
                <a:latin typeface="+mn-lt"/>
              </a:rPr>
              <a:t>Hex-Prefixed (HP) Encoding 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8279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The Ethereum </a:t>
            </a:r>
            <a:r>
              <a:rPr lang="en-US" sz="2000" dirty="0" err="1">
                <a:solidFill>
                  <a:srgbClr val="292929"/>
                </a:solidFill>
                <a:latin typeface="+mj-lt"/>
              </a:rPr>
              <a:t>trie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uses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HP-encoded path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Each branch is labeled by a hex digit (0-1, a-f).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Why HP-encoded path?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HP encoding Ethereum Addresses are based on the </a:t>
            </a:r>
            <a:r>
              <a:rPr lang="en-US" dirty="0">
                <a:solidFill>
                  <a:srgbClr val="C00000"/>
                </a:solidFill>
              </a:rPr>
              <a:t>Hexadecimal format</a:t>
            </a:r>
            <a:r>
              <a:rPr lang="en-US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To disambiguate between different types of nodes.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To ensure each path is </a:t>
            </a:r>
            <a:r>
              <a:rPr lang="en-US" dirty="0">
                <a:solidFill>
                  <a:srgbClr val="C00000"/>
                </a:solidFill>
              </a:rPr>
              <a:t>even length</a:t>
            </a:r>
            <a:r>
              <a:rPr lang="en-US" dirty="0"/>
              <a:t>.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The Merkle tree will always be a whole number of bytes, which is important to a machine.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>
                <a:latin typeface="+mn-lt"/>
              </a:rPr>
              <a:t>Hex-Prefixed (HP) Encoding 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7951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The Ethereum </a:t>
            </a:r>
            <a:r>
              <a:rPr lang="en-US" sz="2000" dirty="0" err="1">
                <a:solidFill>
                  <a:srgbClr val="292929"/>
                </a:solidFill>
                <a:latin typeface="+mj-lt"/>
              </a:rPr>
              <a:t>trie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uses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HP-encoded path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Each branch is labeled by a hex digit (0-1, a-f).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Why HP-encoded path?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HP encoding Ethereum Addresses are based on the </a:t>
            </a:r>
            <a:r>
              <a:rPr lang="en-US" dirty="0">
                <a:solidFill>
                  <a:srgbClr val="C00000"/>
                </a:solidFill>
              </a:rPr>
              <a:t>Hexadecimal format</a:t>
            </a:r>
            <a:r>
              <a:rPr lang="en-US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To disambiguate between different types of nodes.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To ensure each path is </a:t>
            </a:r>
            <a:r>
              <a:rPr lang="en-US" dirty="0">
                <a:solidFill>
                  <a:srgbClr val="C00000"/>
                </a:solidFill>
              </a:rPr>
              <a:t>even length</a:t>
            </a:r>
            <a:r>
              <a:rPr lang="en-US" dirty="0"/>
              <a:t>.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The Merkle tree will always be a whole number of bytes, which is important to a machine.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Skip the details of the HP encoding. Too many rules......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>
                <a:latin typeface="+mn-lt"/>
              </a:rPr>
              <a:t>Hex-Prefixed (HP) Encoding 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6580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The Ethereum </a:t>
            </a:r>
            <a:r>
              <a:rPr lang="en-US" sz="2000" dirty="0" err="1">
                <a:solidFill>
                  <a:srgbClr val="292929"/>
                </a:solidFill>
                <a:latin typeface="+mj-lt"/>
              </a:rPr>
              <a:t>trie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uses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HP-encoded path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Each branch is labeled by a hex digit (0-1, a-f).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Why HP-encoded path?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HP encoding Ethereum Addresses are based on the </a:t>
            </a:r>
            <a:r>
              <a:rPr lang="en-US" dirty="0">
                <a:solidFill>
                  <a:srgbClr val="C00000"/>
                </a:solidFill>
              </a:rPr>
              <a:t>Hexadecimal format</a:t>
            </a:r>
            <a:r>
              <a:rPr lang="en-US" dirty="0"/>
              <a:t>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To disambiguate between different types of nodes.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To ensure each path is </a:t>
            </a:r>
            <a:r>
              <a:rPr lang="en-US" dirty="0">
                <a:solidFill>
                  <a:srgbClr val="C00000"/>
                </a:solidFill>
              </a:rPr>
              <a:t>even length</a:t>
            </a:r>
            <a:r>
              <a:rPr lang="en-US" dirty="0"/>
              <a:t>.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dirty="0"/>
              <a:t>The Merkle tree will always be a whole number of bytes, which is important to a machine.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Skip the details of the HP encoding. Too many rules......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Ethereum’s encoding system is called </a:t>
            </a:r>
            <a:r>
              <a:rPr lang="en-US" sz="2000" b="1" dirty="0">
                <a:solidFill>
                  <a:srgbClr val="00B050"/>
                </a:solidFill>
              </a:rPr>
              <a:t>Recursive Length Prefix</a:t>
            </a:r>
            <a:r>
              <a:rPr lang="en-US" sz="2000" dirty="0"/>
              <a:t> (RLP), which will be replaced in the future because it cannot be optimized...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>
                <a:latin typeface="+mn-lt"/>
              </a:rPr>
              <a:t>Hex-Prefixed (HP) Encoding 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7878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RLP is used by Ethereum for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data serialization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>
                <a:latin typeface="+mn-lt"/>
              </a:rPr>
              <a:t>Recursive Length Prefix (RLP)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1842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292929"/>
                </a:solidFill>
                <a:latin typeface="+mj-lt"/>
              </a:rPr>
              <a:t>RLP is used by Ethereum for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data serialization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>
              <a:solidFill>
                <a:srgbClr val="292929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  <a:latin typeface="+mj-lt"/>
              </a:rPr>
              <a:t>Data serialization</a:t>
            </a:r>
            <a:r>
              <a:rPr lang="en-US" sz="2000" dirty="0">
                <a:solidFill>
                  <a:srgbClr val="292929"/>
                </a:solidFill>
                <a:latin typeface="+mj-lt"/>
              </a:rPr>
              <a:t> is the process of converting structured data to a format that allows sharing or storage of the data in a form that allows recovery of its original structure.  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>
                <a:latin typeface="+mn-lt"/>
              </a:rPr>
              <a:t>Recursive Length Prefix (RLP)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5161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DE76EF-2F46-6740-AE5F-1B855C4D15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0171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1BFCCE-AA24-BA46-B6E3-AF76726D03B7}"/>
              </a:ext>
            </a:extLst>
          </p:cNvPr>
          <p:cNvSpPr/>
          <p:nvPr/>
        </p:nvSpPr>
        <p:spPr>
          <a:xfrm>
            <a:off x="373170" y="1780520"/>
            <a:ext cx="839765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Receipt Tree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To record the outcome of a transaction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State Tree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To record the global state of the system.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Storage Tree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To record all the contracts’ data. One for each contract.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Transaction Tree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To record transactions.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root of each </a:t>
            </a:r>
            <a:r>
              <a:rPr lang="en-US" sz="2000" dirty="0" err="1"/>
              <a:t>trie</a:t>
            </a:r>
            <a:r>
              <a:rPr lang="en-US" sz="2000" dirty="0"/>
              <a:t> is a Keccak 256-bit hash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 </a:t>
            </a:r>
            <a:endParaRPr lang="en-US" b="1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23C7DA-3C78-0B42-BFA1-6C4C2C5B5247}"/>
              </a:ext>
            </a:extLst>
          </p:cNvPr>
          <p:cNvSpPr txBox="1">
            <a:spLocks/>
          </p:cNvSpPr>
          <p:nvPr/>
        </p:nvSpPr>
        <p:spPr bwMode="auto">
          <a:xfrm>
            <a:off x="2209800" y="832139"/>
            <a:ext cx="8153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kern="0" dirty="0">
                <a:latin typeface="+mn-lt"/>
              </a:rPr>
              <a:t>The Four Tries</a:t>
            </a:r>
            <a:endParaRPr lang="en-US" b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0679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/>
              <a:t>What is Ethereum?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 platform allowing users to implement decentralized applications (</a:t>
            </a:r>
            <a:r>
              <a:rPr lang="en-US" altLang="zh-CN" sz="2000" dirty="0" err="1"/>
              <a:t>Dapps</a:t>
            </a:r>
            <a:r>
              <a:rPr lang="en-US" altLang="zh-CN" sz="2000" dirty="0"/>
              <a:t>) using the blockchain technology.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is a </a:t>
            </a:r>
            <a:r>
              <a:rPr lang="en-US" altLang="zh-CN" sz="2000" b="1" dirty="0">
                <a:solidFill>
                  <a:srgbClr val="00B050"/>
                </a:solidFill>
              </a:rPr>
              <a:t>decentralized application</a:t>
            </a:r>
            <a:r>
              <a:rPr lang="en-US" altLang="zh-CN" sz="2000" dirty="0"/>
              <a:t>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An application that does not depend on any specific party.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Examples: filtering, identity management, escrow and dispute resolution.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altLang="zh-CN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/>
              <a:t>What are the </a:t>
            </a:r>
            <a:r>
              <a:rPr lang="en-US" altLang="zh-CN" sz="2000" b="1" u="sng" dirty="0"/>
              <a:t>differences</a:t>
            </a:r>
            <a:r>
              <a:rPr lang="en-US" altLang="zh-CN" sz="2000" dirty="0"/>
              <a:t> between Bitcoin blockchain and Ethereum blockchain?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Ethereum has a built-in programming language.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/>
              <a:t>The data structure of Ethereum block is very different from that of Bitcoin block.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478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![Ethereum Blockchain Architecture">
            <a:extLst>
              <a:ext uri="{FF2B5EF4-FFF2-40B4-BE49-F238E27FC236}">
                <a16:creationId xmlns:a16="http://schemas.microsoft.com/office/drawing/2014/main" id="{4E11583E-B111-AB4C-B06A-67B7F91E1C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5-Point Star 1">
            <a:extLst>
              <a:ext uri="{FF2B5EF4-FFF2-40B4-BE49-F238E27FC236}">
                <a16:creationId xmlns:a16="http://schemas.microsoft.com/office/drawing/2014/main" id="{78F84FF0-9E10-1844-A148-E5730DDF2993}"/>
              </a:ext>
            </a:extLst>
          </p:cNvPr>
          <p:cNvSpPr/>
          <p:nvPr/>
        </p:nvSpPr>
        <p:spPr>
          <a:xfrm>
            <a:off x="609600" y="1905000"/>
            <a:ext cx="152400" cy="152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860B3A6-0F9D-2E44-A2F9-5206818680DF}"/>
              </a:ext>
            </a:extLst>
          </p:cNvPr>
          <p:cNvSpPr/>
          <p:nvPr/>
        </p:nvSpPr>
        <p:spPr>
          <a:xfrm>
            <a:off x="1447800" y="1905000"/>
            <a:ext cx="152400" cy="152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8C5D832-8ABC-EA48-B427-2F3D3993E286}"/>
              </a:ext>
            </a:extLst>
          </p:cNvPr>
          <p:cNvSpPr/>
          <p:nvPr/>
        </p:nvSpPr>
        <p:spPr>
          <a:xfrm>
            <a:off x="2743200" y="1909916"/>
            <a:ext cx="152400" cy="152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C50C1911-6DF8-A44B-9AA5-3E90B97B0F77}"/>
              </a:ext>
            </a:extLst>
          </p:cNvPr>
          <p:cNvSpPr/>
          <p:nvPr/>
        </p:nvSpPr>
        <p:spPr>
          <a:xfrm>
            <a:off x="4114800" y="4495800"/>
            <a:ext cx="152400" cy="152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928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71507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686F8-B09C-6542-9AC4-75C512E87792}"/>
              </a:ext>
            </a:extLst>
          </p:cNvPr>
          <p:cNvSpPr/>
          <p:nvPr/>
        </p:nvSpPr>
        <p:spPr>
          <a:xfrm>
            <a:off x="495300" y="1828800"/>
            <a:ext cx="8153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Haber, Stuart, and W. Scott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Stornetta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“How to time-stamp a digital document.” In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Conference on the Theory and Application of Cryptography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pp. 437-455. Springer, Berlin, Heidelberg, 1990. Available: </a:t>
            </a:r>
            <a:r>
              <a:rPr lang="en-US" dirty="0">
                <a:hlinkClick r:id="rId2"/>
              </a:rPr>
              <a:t>https://www.anf.es/pdf/Haber_Stornetta.pdf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“Ethereum Development Tutorial”. Available: </a:t>
            </a:r>
            <a:r>
              <a:rPr lang="en-US" dirty="0">
                <a:hlinkClick r:id="rId3"/>
              </a:rPr>
              <a:t>https://github.com/ethereum/wiki/wiki/Ethereum-Development-Tutorial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Dustin Brickwood, “Understanding </a:t>
            </a:r>
            <a:r>
              <a:rPr lang="en-US" dirty="0" err="1"/>
              <a:t>Trie</a:t>
            </a:r>
            <a:r>
              <a:rPr lang="en-US" dirty="0"/>
              <a:t> Databases in Ethereum”, Aug 2, 2018. Available: </a:t>
            </a:r>
            <a:r>
              <a:rPr lang="en-US" dirty="0">
                <a:hlinkClick r:id="rId4"/>
              </a:rPr>
              <a:t>https://medium.com/shyft-network-media/understanding-trie-databases-in-ethereum-9f03d2c3325d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90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8153400" cy="76200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6020B-9034-6E4A-971D-0D8FBB177458}"/>
              </a:ext>
            </a:extLst>
          </p:cNvPr>
          <p:cNvSpPr txBox="1"/>
          <p:nvPr/>
        </p:nvSpPr>
        <p:spPr>
          <a:xfrm>
            <a:off x="552450" y="1524000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b="1" dirty="0">
                <a:solidFill>
                  <a:srgbClr val="00B050"/>
                </a:solidFill>
              </a:rPr>
              <a:t>Ethereum Virtual Machine</a:t>
            </a:r>
            <a:r>
              <a:rPr lang="en-US" altLang="zh-CN" sz="2000" dirty="0"/>
              <a:t> (EVM)</a:t>
            </a:r>
          </a:p>
        </p:txBody>
      </p:sp>
    </p:spTree>
    <p:extLst>
      <p:ext uri="{BB962C8B-B14F-4D97-AF65-F5344CB8AC3E}">
        <p14:creationId xmlns:p14="http://schemas.microsoft.com/office/powerpoint/2010/main" val="122878531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curves-extension" id="{5BE2EFD4-424B-464E-B590-58CA2D08849B}" vid="{E8A56718-4159-034E-BCAD-1DE286D25A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19677</TotalTime>
  <Words>3858</Words>
  <Application>Microsoft Macintosh PowerPoint</Application>
  <PresentationFormat>On-screen Show (4:3)</PresentationFormat>
  <Paragraphs>689</Paragraphs>
  <Slides>81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medium-content-serif-font</vt:lpstr>
      <vt:lpstr>Arial</vt:lpstr>
      <vt:lpstr>Calibri</vt:lpstr>
      <vt:lpstr>Cambria Math</vt:lpstr>
      <vt:lpstr>Courier New</vt:lpstr>
      <vt:lpstr>Times New Roman</vt:lpstr>
      <vt:lpstr>Verdana</vt:lpstr>
      <vt:lpstr>Wingdings</vt:lpstr>
      <vt:lpstr>Default Design</vt:lpstr>
      <vt:lpstr>ethereum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 Example</vt:lpstr>
      <vt:lpstr>PowerPoint Presentation</vt:lpstr>
      <vt:lpstr>Deploying Smart Contract</vt:lpstr>
      <vt:lpstr>Deploying Smart Contract</vt:lpstr>
      <vt:lpstr>Deploying Smart Contract</vt:lpstr>
      <vt:lpstr>Deploying Smart Contract</vt:lpstr>
      <vt:lpstr>Deploying Smart Contracts</vt:lpstr>
      <vt:lpstr>Execute the Smart Contract</vt:lpstr>
      <vt:lpstr>Execution of Smart Contracts</vt:lpstr>
      <vt:lpstr>Execution of Smart Contracts</vt:lpstr>
      <vt:lpstr>Execution of Smart Contracts</vt:lpstr>
      <vt:lpstr>Execution Fee</vt:lpstr>
      <vt:lpstr>Execution Fee</vt:lpstr>
      <vt:lpstr>Execution Fee</vt:lpstr>
      <vt:lpstr>Execution Fee</vt:lpstr>
      <vt:lpstr>Execution Fee</vt:lpstr>
      <vt:lpstr>Execution Fee</vt:lpstr>
      <vt:lpstr>Execution Fee</vt:lpstr>
      <vt:lpstr>Execution Fee</vt:lpstr>
      <vt:lpstr>Execution Fee</vt:lpstr>
      <vt:lpstr>Execution Fee</vt:lpstr>
      <vt:lpstr>Execution Fee</vt:lpstr>
      <vt:lpstr>Execution Fee</vt:lpstr>
      <vt:lpstr>Execution Fee</vt:lpstr>
      <vt:lpstr>Execution Fee</vt:lpstr>
      <vt:lpstr>Execution Fee</vt:lpstr>
      <vt:lpstr>Data Structure of Ethereum Blocks</vt:lpstr>
      <vt:lpstr>PowerPoint Presentation</vt:lpstr>
      <vt:lpstr>PowerPoint Presentation</vt:lpstr>
      <vt:lpstr>PowerPoint Presentation</vt:lpstr>
      <vt:lpstr>The Trie Database of Ethereum</vt:lpstr>
      <vt:lpstr>Radix Tree/Prefix Tree</vt:lpstr>
      <vt:lpstr>PowerPoint Presentation</vt:lpstr>
      <vt:lpstr>Efficient Radix Tree</vt:lpstr>
      <vt:lpstr>Merkle Tree</vt:lpstr>
      <vt:lpstr> </vt:lpstr>
      <vt:lpstr> </vt:lpstr>
      <vt:lpstr> </vt:lpstr>
      <vt:lpstr> </vt:lpstr>
      <vt:lpstr> </vt:lpstr>
      <vt:lpstr> </vt:lpstr>
      <vt:lpstr> </vt:lpstr>
      <vt:lpstr> </vt:lpstr>
      <vt:lpstr> </vt:lpstr>
      <vt:lpstr> </vt:lpstr>
      <vt:lpstr> </vt:lpstr>
      <vt:lpstr> </vt:lpstr>
      <vt:lpstr>PowerPoint Presentation</vt:lpstr>
      <vt:lpstr> 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 Yu</dc:creator>
  <cp:lastModifiedBy>Lu Yu</cp:lastModifiedBy>
  <cp:revision>185</cp:revision>
  <dcterms:created xsi:type="dcterms:W3CDTF">2020-04-15T22:17:53Z</dcterms:created>
  <dcterms:modified xsi:type="dcterms:W3CDTF">2020-06-30T20:00:29Z</dcterms:modified>
</cp:coreProperties>
</file>